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57" r:id="rId6"/>
    <p:sldId id="258" r:id="rId7"/>
    <p:sldId id="259" r:id="rId8"/>
    <p:sldId id="278" r:id="rId9"/>
    <p:sldId id="273" r:id="rId10"/>
    <p:sldId id="279" r:id="rId11"/>
    <p:sldId id="280" r:id="rId12"/>
    <p:sldId id="281" r:id="rId13"/>
    <p:sldId id="282" r:id="rId14"/>
    <p:sldId id="289" r:id="rId15"/>
    <p:sldId id="290" r:id="rId16"/>
    <p:sldId id="291" r:id="rId17"/>
    <p:sldId id="292" r:id="rId18"/>
    <p:sldId id="271" r:id="rId19"/>
    <p:sldId id="287" r:id="rId20"/>
    <p:sldId id="285" r:id="rId21"/>
    <p:sldId id="286"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15899-9407-C152-0FFB-8FC8B83CE148}" v="2" dt="2023-10-17T12:02:00.868"/>
    <p1510:client id="{575D10EB-679F-43E0-B93C-8BDACE6C18EB}" v="17" dt="2023-10-17T12:05:56.691"/>
    <p1510:client id="{A8C60CEE-17E5-4613-9DDD-BDC749A577B1}" v="3" dt="2023-10-16T14:01:23.897"/>
    <p1510:client id="{B83B5E11-AE3B-4074-A996-6734079F0423}" v="1" dt="2023-10-17T16:13:40.594"/>
    <p1510:client id="{EC846C8D-6012-748F-C575-C2CE15C4D1F2}" v="2" dt="2023-10-16T14:15:09.495"/>
    <p1510:client id="{FCCA483C-B4C9-4681-B40F-18359C7A8FD8}" v="1256" dt="2023-10-16T16:33:55.50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90EA-5EEC-4300-B6AE-D9734C6C648E}" type="datetimeFigureOut">
              <a:rPr lang="en-US" smtClean="0"/>
              <a:t>10/17/2023</a:t>
            </a:fld>
            <a:endParaRPr lang="en-US"/>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3A6F-DEFA-45E0-9496-BEE7C2C6F3D0}" type="slidenum">
              <a:rPr lang="en-US" smtClean="0"/>
              <a:t>‹#›</a:t>
            </a:fld>
            <a:endParaRPr lang="en-US"/>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a:p>
        </p:txBody>
      </p:sp>
    </p:spTree>
    <p:extLst>
      <p:ext uri="{BB962C8B-B14F-4D97-AF65-F5344CB8AC3E}">
        <p14:creationId xmlns:p14="http://schemas.microsoft.com/office/powerpoint/2010/main" val="216938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a:p>
        </p:txBody>
      </p:sp>
    </p:spTree>
    <p:extLst>
      <p:ext uri="{BB962C8B-B14F-4D97-AF65-F5344CB8AC3E}">
        <p14:creationId xmlns:p14="http://schemas.microsoft.com/office/powerpoint/2010/main" val="291524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a:p>
        </p:txBody>
      </p:sp>
    </p:spTree>
    <p:extLst>
      <p:ext uri="{BB962C8B-B14F-4D97-AF65-F5344CB8AC3E}">
        <p14:creationId xmlns:p14="http://schemas.microsoft.com/office/powerpoint/2010/main" val="209043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a:p>
        </p:txBody>
      </p:sp>
    </p:spTree>
    <p:extLst>
      <p:ext uri="{BB962C8B-B14F-4D97-AF65-F5344CB8AC3E}">
        <p14:creationId xmlns:p14="http://schemas.microsoft.com/office/powerpoint/2010/main" val="304649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a:p>
        </p:txBody>
      </p:sp>
    </p:spTree>
    <p:extLst>
      <p:ext uri="{BB962C8B-B14F-4D97-AF65-F5344CB8AC3E}">
        <p14:creationId xmlns:p14="http://schemas.microsoft.com/office/powerpoint/2010/main" val="164979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a:p>
        </p:txBody>
      </p:sp>
    </p:spTree>
    <p:extLst>
      <p:ext uri="{BB962C8B-B14F-4D97-AF65-F5344CB8AC3E}">
        <p14:creationId xmlns:p14="http://schemas.microsoft.com/office/powerpoint/2010/main" val="2636749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a:p>
        </p:txBody>
      </p:sp>
    </p:spTree>
    <p:extLst>
      <p:ext uri="{BB962C8B-B14F-4D97-AF65-F5344CB8AC3E}">
        <p14:creationId xmlns:p14="http://schemas.microsoft.com/office/powerpoint/2010/main" val="170760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Title VI is a federal law, thus FHWA has the federal regulatory authority on Title VI issues stemming from entities receiving funds from them.</a:t>
            </a:r>
          </a:p>
          <a:p>
            <a:pPr marL="171450" indent="-171450">
              <a:buFont typeface="Arial" panose="020B0604020202020204" pitchFamily="34" charset="0"/>
              <a:buChar char="•"/>
            </a:pPr>
            <a:r>
              <a:rPr lang="en-US"/>
              <a:t>No agency will have responsibility for investigating a complaint filed against themselves to avoid that conflict of interest.</a:t>
            </a:r>
          </a:p>
          <a:p>
            <a:pPr marL="171450" indent="-171450">
              <a:buFont typeface="Arial" panose="020B0604020202020204" pitchFamily="34" charset="0"/>
              <a:buChar char="•"/>
            </a:pPr>
            <a:r>
              <a:rPr lang="en-US"/>
              <a:t>FHWA has the final decision on actions taken as the result of any investigation, even one they delegated. A letter of finding issued by FHWA is administratively final, so no appeals process is available.</a:t>
            </a:r>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a:p>
        </p:txBody>
      </p:sp>
    </p:spTree>
    <p:extLst>
      <p:ext uri="{BB962C8B-B14F-4D97-AF65-F5344CB8AC3E}">
        <p14:creationId xmlns:p14="http://schemas.microsoft.com/office/powerpoint/2010/main" val="150607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277050"/>
          </a:xfrm>
        </p:spPr>
        <p:txBody>
          <a:bodyPr anchor="b">
            <a:noAutofit/>
          </a:bodyPr>
          <a:lstStyle>
            <a:lvl1pPr algn="l">
              <a:defRPr sz="6000" b="1">
                <a:latin typeface="+mj-lt"/>
              </a:defRPr>
            </a:lvl1pPr>
          </a:lstStyle>
          <a:p>
            <a:r>
              <a:rPr lang="en-US"/>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575404"/>
            <a:ext cx="9857014" cy="621603"/>
          </a:xfrm>
        </p:spPr>
        <p:txBody>
          <a:bodyPr anchor="ctr"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martArt">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800" b="1">
                <a:latin typeface="+mj-lt"/>
              </a:defRPr>
            </a:lvl1pPr>
          </a:lstStyle>
          <a:p>
            <a:r>
              <a:rPr lang="en-US"/>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7563"/>
            <a:ext cx="9779182" cy="389054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9038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0"/>
            <a:ext cx="9779183" cy="1706563"/>
          </a:xfrm>
        </p:spPr>
        <p:txBody>
          <a:bodyPr anchor="b">
            <a:noAutofit/>
          </a:bodyPr>
          <a:lstStyle>
            <a:lvl1pPr>
              <a:defRPr sz="4800" b="1">
                <a:solidFill>
                  <a:schemeClr val="bg1"/>
                </a:solidFill>
                <a:latin typeface="+mj-lt"/>
              </a:defRPr>
            </a:lvl1pPr>
          </a:lstStyle>
          <a:p>
            <a:r>
              <a:rPr lang="en-US"/>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1785669"/>
            <a:ext cx="9779182" cy="4278702"/>
          </a:xfrm>
        </p:spPr>
        <p:txBody>
          <a:bodyPr>
            <a:norm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56927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800" b="1">
                <a:latin typeface="+mj-lt"/>
              </a:defRPr>
            </a:lvl1pPr>
          </a:lstStyle>
          <a:p>
            <a:r>
              <a:rPr lang="en-US"/>
              <a:t>Click to add title</a:t>
            </a:r>
          </a:p>
        </p:txBody>
      </p:sp>
      <p:sp>
        <p:nvSpPr>
          <p:cNvPr id="18" name="Text Placeholder 17">
            <a:extLst>
              <a:ext uri="{FF2B5EF4-FFF2-40B4-BE49-F238E27FC236}">
                <a16:creationId xmlns:a16="http://schemas.microsoft.com/office/drawing/2014/main" id="{7EBCFC05-28F2-ED12-5DAE-0D1A11FE8AEF}"/>
              </a:ext>
            </a:extLst>
          </p:cNvPr>
          <p:cNvSpPr>
            <a:spLocks noGrp="1"/>
          </p:cNvSpPr>
          <p:nvPr>
            <p:ph type="body" sz="quarter" idx="13" hasCustomPrompt="1"/>
          </p:nvPr>
        </p:nvSpPr>
        <p:spPr>
          <a:xfrm>
            <a:off x="1166813" y="2023984"/>
            <a:ext cx="4664075" cy="469051"/>
          </a:xfrm>
        </p:spPr>
        <p:txBody>
          <a:bodyPr>
            <a:noAutofit/>
          </a:bodyPr>
          <a:lstStyle>
            <a:lvl1pPr marL="0" indent="0">
              <a:buFont typeface="Arial" panose="020B0604020202020204" pitchFamily="34" charset="0"/>
              <a:buNone/>
              <a:defRPr sz="2800" b="0">
                <a:latin typeface="+mj-lt"/>
              </a:defRPr>
            </a:lvl1pPr>
          </a:lstStyle>
          <a:p>
            <a:pPr lvl="0"/>
            <a:r>
              <a:rPr lang="en-US"/>
              <a:t>Click to add text</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528203"/>
            <a:ext cx="4663440" cy="2828613"/>
          </a:xfrm>
        </p:spPr>
        <p:txBody>
          <a:bodyPr>
            <a:norm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9" name="Text Placeholder 17">
            <a:extLst>
              <a:ext uri="{FF2B5EF4-FFF2-40B4-BE49-F238E27FC236}">
                <a16:creationId xmlns:a16="http://schemas.microsoft.com/office/drawing/2014/main" id="{1487DE67-2E54-8713-8739-360433587047}"/>
              </a:ext>
            </a:extLst>
          </p:cNvPr>
          <p:cNvSpPr>
            <a:spLocks noGrp="1"/>
          </p:cNvSpPr>
          <p:nvPr>
            <p:ph type="body" sz="quarter" idx="14" hasCustomPrompt="1"/>
          </p:nvPr>
        </p:nvSpPr>
        <p:spPr>
          <a:xfrm>
            <a:off x="6283235" y="2023984"/>
            <a:ext cx="4664075" cy="469051"/>
          </a:xfrm>
        </p:spPr>
        <p:txBody>
          <a:bodyPr>
            <a:noAutofit/>
          </a:bodyPr>
          <a:lstStyle>
            <a:lvl1pPr marL="0" indent="0">
              <a:buFont typeface="Arial" panose="020B0604020202020204" pitchFamily="34" charset="0"/>
              <a:buNone/>
              <a:defRPr sz="2800" b="0">
                <a:latin typeface="+mj-lt"/>
              </a:defRPr>
            </a:lvl1pPr>
          </a:lstStyle>
          <a:p>
            <a:pPr lvl="0"/>
            <a:r>
              <a:rPr lang="en-US"/>
              <a:t>Click to add text</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528203"/>
            <a:ext cx="4663440" cy="2828613"/>
          </a:xfrm>
        </p:spPr>
        <p:txBody>
          <a:bodyPr>
            <a:norm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31912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lumn Conten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userDrawn="1"/>
        </p:nvGrpSpPr>
        <p:grpSpPr>
          <a:xfrm>
            <a:off x="-2364" y="0"/>
            <a:ext cx="12194364" cy="6858000"/>
            <a:chOff x="-2364" y="0"/>
            <a:chExt cx="12194364"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381000"/>
            <a:ext cx="9779183" cy="1325563"/>
          </a:xfrm>
        </p:spPr>
        <p:txBody>
          <a:bodyPr anchor="b">
            <a:noAutofit/>
          </a:bodyPr>
          <a:lstStyle>
            <a:lvl1pPr>
              <a:defRPr sz="4800" b="1">
                <a:latin typeface="+mj-lt"/>
              </a:defRPr>
            </a:lvl1pPr>
          </a:lstStyle>
          <a:p>
            <a:r>
              <a:rPr lang="en-US"/>
              <a:t>Click to add title</a:t>
            </a:r>
          </a:p>
        </p:txBody>
      </p:sp>
      <p:sp>
        <p:nvSpPr>
          <p:cNvPr id="19" name="Text Placeholder 18">
            <a:extLst>
              <a:ext uri="{FF2B5EF4-FFF2-40B4-BE49-F238E27FC236}">
                <a16:creationId xmlns:a16="http://schemas.microsoft.com/office/drawing/2014/main" id="{E794B347-3274-3D51-85DF-420355004790}"/>
              </a:ext>
            </a:extLst>
          </p:cNvPr>
          <p:cNvSpPr>
            <a:spLocks noGrp="1"/>
          </p:cNvSpPr>
          <p:nvPr>
            <p:ph type="body" sz="quarter" idx="14" hasCustomPrompt="1"/>
          </p:nvPr>
        </p:nvSpPr>
        <p:spPr>
          <a:xfrm>
            <a:off x="1166813" y="2020329"/>
            <a:ext cx="3219450" cy="468933"/>
          </a:xfrm>
        </p:spPr>
        <p:txBody>
          <a:bodyPr>
            <a:noAutofit/>
          </a:bodyPr>
          <a:lstStyle>
            <a:lvl1pPr marL="0" indent="0">
              <a:buFont typeface="Arial" panose="020B0604020202020204" pitchFamily="34" charset="0"/>
              <a:buNone/>
              <a:defRPr sz="2800" b="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1" y="2526318"/>
            <a:ext cx="3218688" cy="2828613"/>
          </a:xfrm>
        </p:spPr>
        <p:txBody>
          <a:bodyPr>
            <a:norm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DAAFFF32-276A-0586-D4FD-02CA694F3152}"/>
              </a:ext>
            </a:extLst>
          </p:cNvPr>
          <p:cNvSpPr>
            <a:spLocks noGrp="1"/>
          </p:cNvSpPr>
          <p:nvPr>
            <p:ph type="body" sz="quarter" idx="15" hasCustomPrompt="1"/>
          </p:nvPr>
        </p:nvSpPr>
        <p:spPr>
          <a:xfrm>
            <a:off x="4683787" y="2020329"/>
            <a:ext cx="3173279" cy="468933"/>
          </a:xfrm>
        </p:spPr>
        <p:txBody>
          <a:bodyPr>
            <a:noAutofit/>
          </a:bodyPr>
          <a:lstStyle>
            <a:lvl1pPr marL="0" indent="0">
              <a:buFont typeface="Arial" panose="020B0604020202020204" pitchFamily="34" charset="0"/>
              <a:buNone/>
              <a:defRPr sz="2800" b="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4683787" y="2526318"/>
            <a:ext cx="3173279" cy="2828613"/>
          </a:xfrm>
        </p:spPr>
        <p:txBody>
          <a:bodyPr>
            <a:norm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1" name="Text Placeholder 18">
            <a:extLst>
              <a:ext uri="{FF2B5EF4-FFF2-40B4-BE49-F238E27FC236}">
                <a16:creationId xmlns:a16="http://schemas.microsoft.com/office/drawing/2014/main" id="{FDD55F25-7BEF-26A6-157A-97540EC739C2}"/>
              </a:ext>
            </a:extLst>
          </p:cNvPr>
          <p:cNvSpPr>
            <a:spLocks noGrp="1"/>
          </p:cNvSpPr>
          <p:nvPr>
            <p:ph type="body" sz="quarter" idx="16" hasCustomPrompt="1"/>
          </p:nvPr>
        </p:nvSpPr>
        <p:spPr>
          <a:xfrm>
            <a:off x="8200082" y="2018581"/>
            <a:ext cx="3173279" cy="468933"/>
          </a:xfrm>
        </p:spPr>
        <p:txBody>
          <a:bodyPr>
            <a:noAutofit/>
          </a:bodyPr>
          <a:lstStyle>
            <a:lvl1pPr marL="0" indent="0">
              <a:buFont typeface="Arial" panose="020B0604020202020204" pitchFamily="34" charset="0"/>
              <a:buNone/>
              <a:defRPr sz="2800" b="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hasCustomPrompt="1"/>
          </p:nvPr>
        </p:nvSpPr>
        <p:spPr>
          <a:xfrm>
            <a:off x="8200082" y="2526318"/>
            <a:ext cx="3173279" cy="2828613"/>
          </a:xfrm>
        </p:spPr>
        <p:txBody>
          <a:bodyPr>
            <a:norm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56976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57414"/>
          </a:xfrm>
        </p:spPr>
        <p:txBody>
          <a:bodyPr anchor="b">
            <a:noAutofit/>
          </a:bodyPr>
          <a:lstStyle>
            <a:lvl1pPr algn="l">
              <a:defRPr sz="6000" b="1">
                <a:latin typeface="+mj-lt"/>
              </a:defRPr>
            </a:lvl1pPr>
          </a:lstStyle>
          <a:p>
            <a:r>
              <a:rPr lang="en-US"/>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add text</a:t>
            </a:r>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800" b="1">
                <a:latin typeface="+mj-lt"/>
              </a:defRPr>
            </a:lvl1pPr>
          </a:lstStyle>
          <a:p>
            <a:r>
              <a:rPr lang="en-US"/>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136526"/>
            <a:ext cx="9779183" cy="1570038"/>
          </a:xfrm>
        </p:spPr>
        <p:txBody>
          <a:bodyPr anchor="b">
            <a:noAutofit/>
          </a:bodyPr>
          <a:lstStyle>
            <a:lvl1pPr>
              <a:defRPr sz="4800" b="1">
                <a:latin typeface="+mj-lt"/>
              </a:defRPr>
            </a:lvl1pPr>
          </a:lstStyle>
          <a:p>
            <a:r>
              <a:rPr lang="en-US"/>
              <a:t>Click to add title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hasCustomPrompt="1"/>
          </p:nvPr>
        </p:nvSpPr>
        <p:spPr>
          <a:xfrm>
            <a:off x="1167492" y="2653167"/>
            <a:ext cx="9779183" cy="3436483"/>
          </a:xfrm>
        </p:spPr>
        <p:txBody>
          <a:bodyPr>
            <a:norm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anchor="b">
            <a:noAutofit/>
          </a:bodyPr>
          <a:lstStyle>
            <a:lvl1pPr algn="l">
              <a:defRPr sz="6000" b="1">
                <a:solidFill>
                  <a:schemeClr val="bg1"/>
                </a:solidFill>
                <a:latin typeface="+mj-lt"/>
              </a:defRPr>
            </a:lvl1pPr>
          </a:lstStyle>
          <a:p>
            <a:r>
              <a:rPr lang="en-US"/>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D71EB95-DE30-3F1F-F9EC-DA4858055C1F}"/>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800" b="1">
                <a:latin typeface="+mj-lt"/>
              </a:defRPr>
            </a:lvl1pPr>
          </a:lstStyle>
          <a:p>
            <a:r>
              <a:rPr lang="en-US"/>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800" b="1">
                <a:latin typeface="+mj-lt"/>
              </a:defRPr>
            </a:lvl1pPr>
          </a:lstStyle>
          <a:p>
            <a:r>
              <a:rPr lang="en-US"/>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2424826" y="1071418"/>
            <a:ext cx="7342348" cy="3423380"/>
          </a:xfrm>
        </p:spPr>
        <p:txBody>
          <a:bodyPr anchor="b" anchorCtr="0">
            <a:noAutofit/>
          </a:bodyPr>
          <a:lstStyle>
            <a:lvl1pPr algn="ctr">
              <a:lnSpc>
                <a:spcPct val="100000"/>
              </a:lnSpc>
              <a:defRPr sz="4400">
                <a:solidFill>
                  <a:schemeClr val="bg1"/>
                </a:solidFill>
                <a:latin typeface="+mj-lt"/>
              </a:defRPr>
            </a:lvl1pPr>
          </a:lstStyle>
          <a:p>
            <a:r>
              <a:rPr lang="en-US"/>
              <a:t>Click to add title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1022837" y="1071418"/>
            <a:ext cx="1364297" cy="1740788"/>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9819153" y="3295278"/>
            <a:ext cx="1364297" cy="1690799"/>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hasCustomPrompt="1"/>
          </p:nvPr>
        </p:nvSpPr>
        <p:spPr>
          <a:xfrm>
            <a:off x="6222389" y="4599720"/>
            <a:ext cx="3511550" cy="853643"/>
          </a:xfrm>
        </p:spPr>
        <p:txBody>
          <a:bodyPr>
            <a:norm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add text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r>
              <a:rPr lang="en-US"/>
              <a:t>9/8/20XX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 uri="{C183D7F6-B498-43B3-948B-1728B52AA6E4}">
                <adec:decorative xmlns:adec="http://schemas.microsoft.com/office/drawing/2017/decorative" val="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9F76E36-451C-4A7D-4E26-8AB78D34D37A}"/>
              </a:ext>
              <a:ext uri="{C183D7F6-B498-43B3-948B-1728B52AA6E4}">
                <adec:decorative xmlns:adec="http://schemas.microsoft.com/office/drawing/2017/decorative" val="1"/>
              </a:ext>
            </a:extLst>
          </p:cNvPr>
          <p:cNvGrpSpPr/>
          <p:nvPr userDrawn="1"/>
        </p:nvGrpSpPr>
        <p:grpSpPr>
          <a:xfrm>
            <a:off x="9857012" y="-1664"/>
            <a:ext cx="2334989" cy="6859664"/>
            <a:chOff x="9857012" y="-1664"/>
            <a:chExt cx="2334989" cy="6859664"/>
          </a:xfrm>
        </p:grpSpPr>
        <p:sp>
          <p:nvSpPr>
            <p:cNvPr id="19" name="Freeform 18">
              <a:extLst>
                <a:ext uri="{FF2B5EF4-FFF2-40B4-BE49-F238E27FC236}">
                  <a16:creationId xmlns:a16="http://schemas.microsoft.com/office/drawing/2014/main" id="{AAB3BC7E-B34F-EF47-B125-1574C5484E22}"/>
                </a:ext>
                <a:ext uri="{C183D7F6-B498-43B3-948B-1728B52AA6E4}">
                  <adec:decorative xmlns:adec="http://schemas.microsoft.com/office/drawing/2017/decorative" val="1"/>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7CBC82D0-4F72-C649-8B7F-D4B087957B6C}"/>
                </a:ext>
                <a:ext uri="{C183D7F6-B498-43B3-948B-1728B52AA6E4}">
                  <adec:decorative xmlns:adec="http://schemas.microsoft.com/office/drawing/2017/decorative" val="1"/>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9383F23A-D872-2A4C-B386-A9D269BE694D}"/>
                </a:ext>
                <a:ext uri="{C183D7F6-B498-43B3-948B-1728B52AA6E4}">
                  <adec:decorative xmlns:adec="http://schemas.microsoft.com/office/drawing/2017/decorative" val="1"/>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9221FFDB-AAE2-5943-97A1-82D66AE05DB4}"/>
                </a:ext>
                <a:ext uri="{C183D7F6-B498-43B3-948B-1728B52AA6E4}">
                  <adec:decorative xmlns:adec="http://schemas.microsoft.com/office/drawing/2017/decorative" val="1"/>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Freeform 26">
              <a:extLst>
                <a:ext uri="{FF2B5EF4-FFF2-40B4-BE49-F238E27FC236}">
                  <a16:creationId xmlns:a16="http://schemas.microsoft.com/office/drawing/2014/main" id="{2E58EEF7-63CA-A845-BAC4-9D3BE05918B5}"/>
                </a:ext>
                <a:ext uri="{C183D7F6-B498-43B3-948B-1728B52AA6E4}">
                  <adec:decorative xmlns:adec="http://schemas.microsoft.com/office/drawing/2017/decorative" val="1"/>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757A4624-D8ED-2E4B-AF8C-00DFA6A72D5F}"/>
                </a:ext>
                <a:ext uri="{C183D7F6-B498-43B3-948B-1728B52AA6E4}">
                  <adec:decorative xmlns:adec="http://schemas.microsoft.com/office/drawing/2017/decorative" val="1"/>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DF312EF8-91BE-5946-BE31-8CFE107A2FEA}"/>
                </a:ext>
                <a:ext uri="{C183D7F6-B498-43B3-948B-1728B52AA6E4}">
                  <adec:decorative xmlns:adec="http://schemas.microsoft.com/office/drawing/2017/decorative" val="1"/>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Title 1">
            <a:extLst>
              <a:ext uri="{FF2B5EF4-FFF2-40B4-BE49-F238E27FC236}">
                <a16:creationId xmlns:a16="http://schemas.microsoft.com/office/drawing/2014/main" id="{1E40CEAF-B1BB-174E-A798-3BA60D9C0458}"/>
              </a:ext>
            </a:extLst>
          </p:cNvPr>
          <p:cNvSpPr>
            <a:spLocks noGrp="1"/>
          </p:cNvSpPr>
          <p:nvPr>
            <p:ph type="title" hasCustomPrompt="1"/>
          </p:nvPr>
        </p:nvSpPr>
        <p:spPr>
          <a:xfrm>
            <a:off x="750430" y="136526"/>
            <a:ext cx="8401624" cy="1570038"/>
          </a:xfrm>
        </p:spPr>
        <p:txBody>
          <a:bodyPr lIns="0" anchor="b">
            <a:noAutofit/>
          </a:bodyPr>
          <a:lstStyle>
            <a:lvl1pPr>
              <a:defRPr sz="4800" b="1">
                <a:latin typeface="+mj-lt"/>
              </a:defRPr>
            </a:lvl1pPr>
          </a:lstStyle>
          <a:p>
            <a:r>
              <a:rPr lang="en-US"/>
              <a:t>Click to add title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hasCustomPrompt="1"/>
          </p:nvPr>
        </p:nvSpPr>
        <p:spPr>
          <a:xfrm>
            <a:off x="750429" y="2227758"/>
            <a:ext cx="1200374" cy="1201242"/>
          </a:xfrm>
        </p:spPr>
        <p:txBody>
          <a:bodyPr>
            <a:noAutofit/>
          </a:bodyPr>
          <a:lstStyle>
            <a:lvl1pPr marL="0" indent="0" algn="ctr">
              <a:buNone/>
              <a:defRPr sz="1200">
                <a:solidFill>
                  <a:schemeClr val="tx1"/>
                </a:solidFill>
                <a:latin typeface="+mn-lt"/>
              </a:defRPr>
            </a:lvl1pPr>
          </a:lstStyle>
          <a:p>
            <a:r>
              <a:rPr lang="en-US"/>
              <a:t>Click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227758"/>
            <a:ext cx="2281237" cy="546304"/>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Click to add text</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5"/>
            <a:ext cx="2281237" cy="621189"/>
          </a:xfrm>
        </p:spPr>
        <p:txBody>
          <a:bodyPr lIns="0" tIns="0" rIns="0" bIns="0">
            <a:normAutofit/>
          </a:bodyPr>
          <a:lstStyle>
            <a:lvl1pPr marL="0" indent="0" algn="l">
              <a:lnSpc>
                <a:spcPct val="100000"/>
              </a:lnSpc>
              <a:spcBef>
                <a:spcPts val="0"/>
              </a:spcBef>
              <a:buNone/>
              <a:defRPr sz="1400" b="0" spc="20" baseline="0">
                <a:solidFill>
                  <a:schemeClr val="tx1"/>
                </a:solidFill>
                <a:latin typeface="+mn-lt"/>
              </a:defRPr>
            </a:lvl1pPr>
          </a:lstStyle>
          <a:p>
            <a:pPr lvl="0"/>
            <a:r>
              <a:rPr lang="en-US"/>
              <a:t>Click to add text</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hasCustomPrompt="1"/>
          </p:nvPr>
        </p:nvSpPr>
        <p:spPr>
          <a:xfrm>
            <a:off x="5495813" y="2227758"/>
            <a:ext cx="1200374" cy="1201242"/>
          </a:xfrm>
        </p:spPr>
        <p:txBody>
          <a:bodyPr>
            <a:noAutofit/>
          </a:bodyPr>
          <a:lstStyle>
            <a:lvl1pPr marL="0" indent="0" algn="ctr">
              <a:buNone/>
              <a:defRPr sz="1200">
                <a:solidFill>
                  <a:schemeClr val="tx1"/>
                </a:solidFill>
                <a:latin typeface="+mn-lt"/>
              </a:defRPr>
            </a:lvl1pPr>
          </a:lstStyle>
          <a:p>
            <a:r>
              <a:rPr lang="en-US"/>
              <a:t>Click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223923"/>
            <a:ext cx="2281237" cy="546304"/>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Click to add text</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0"/>
            <a:ext cx="2281237" cy="621189"/>
          </a:xfrm>
        </p:spPr>
        <p:txBody>
          <a:bodyPr lIns="0" tIns="0" rIns="0" bIns="0">
            <a:normAutofit/>
          </a:bodyPr>
          <a:lstStyle>
            <a:lvl1pPr marL="0" indent="0" algn="l">
              <a:lnSpc>
                <a:spcPct val="100000"/>
              </a:lnSpc>
              <a:spcBef>
                <a:spcPts val="0"/>
              </a:spcBef>
              <a:buNone/>
              <a:defRPr sz="1400" b="0" spc="20" baseline="0">
                <a:solidFill>
                  <a:schemeClr val="tx1"/>
                </a:solidFill>
                <a:latin typeface="+mn-lt"/>
              </a:defRPr>
            </a:lvl1pPr>
          </a:lstStyle>
          <a:p>
            <a:pPr lvl="0"/>
            <a:r>
              <a:rPr lang="en-US"/>
              <a:t>Click to add text</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hasCustomPrompt="1"/>
          </p:nvPr>
        </p:nvSpPr>
        <p:spPr>
          <a:xfrm>
            <a:off x="750429" y="4254273"/>
            <a:ext cx="1200374" cy="1201242"/>
          </a:xfrm>
        </p:spPr>
        <p:txBody>
          <a:bodyPr>
            <a:noAutofit/>
          </a:bodyPr>
          <a:lstStyle>
            <a:lvl1pPr marL="0" indent="0" algn="ctr">
              <a:buNone/>
              <a:defRPr sz="1200">
                <a:solidFill>
                  <a:schemeClr val="tx1"/>
                </a:solidFill>
                <a:latin typeface="+mn-lt"/>
              </a:defRPr>
            </a:lvl1pPr>
          </a:lstStyle>
          <a:p>
            <a:r>
              <a:rPr lang="en-US"/>
              <a:t>Click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300151"/>
            <a:ext cx="2281237" cy="546304"/>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Click to add text</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8"/>
            <a:ext cx="2281237" cy="571477"/>
          </a:xfrm>
        </p:spPr>
        <p:txBody>
          <a:bodyPr lIns="0" tIns="0" rIns="0" bIns="0">
            <a:normAutofit/>
          </a:bodyPr>
          <a:lstStyle>
            <a:lvl1pPr marL="0" indent="0" algn="l">
              <a:lnSpc>
                <a:spcPct val="100000"/>
              </a:lnSpc>
              <a:spcBef>
                <a:spcPts val="0"/>
              </a:spcBef>
              <a:buNone/>
              <a:defRPr sz="1400" b="0" spc="20" baseline="0">
                <a:solidFill>
                  <a:schemeClr val="tx1"/>
                </a:solidFill>
                <a:latin typeface="+mn-lt"/>
              </a:defRPr>
            </a:lvl1pPr>
          </a:lstStyle>
          <a:p>
            <a:pPr lvl="0"/>
            <a:r>
              <a:rPr lang="en-US"/>
              <a:t>Click to add text</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hasCustomPrompt="1"/>
          </p:nvPr>
        </p:nvSpPr>
        <p:spPr>
          <a:xfrm>
            <a:off x="5495813" y="4254273"/>
            <a:ext cx="1200374" cy="1201242"/>
          </a:xfrm>
        </p:spPr>
        <p:txBody>
          <a:bodyPr>
            <a:noAutofit/>
          </a:bodyPr>
          <a:lstStyle>
            <a:lvl1pPr marL="0" indent="0" algn="ctr">
              <a:buNone/>
              <a:defRPr sz="1200">
                <a:solidFill>
                  <a:schemeClr val="tx1"/>
                </a:solidFill>
                <a:latin typeface="+mn-lt"/>
              </a:defRPr>
            </a:lvl1pPr>
          </a:lstStyle>
          <a:p>
            <a:r>
              <a:rPr lang="en-US"/>
              <a:t>Click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300151"/>
            <a:ext cx="2281237" cy="546304"/>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Click to add text</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8"/>
            <a:ext cx="2281237" cy="571477"/>
          </a:xfrm>
        </p:spPr>
        <p:txBody>
          <a:bodyPr lIns="0" tIns="0" rIns="0" bIns="0">
            <a:normAutofit/>
          </a:bodyPr>
          <a:lstStyle>
            <a:lvl1pPr marL="0" indent="0" algn="l">
              <a:lnSpc>
                <a:spcPct val="100000"/>
              </a:lnSpc>
              <a:spcBef>
                <a:spcPts val="0"/>
              </a:spcBef>
              <a:buNone/>
              <a:defRPr sz="1400" b="0" spc="20" baseline="0">
                <a:solidFill>
                  <a:schemeClr val="tx1"/>
                </a:solidFill>
                <a:latin typeface="+mn-lt"/>
              </a:defRPr>
            </a:lvl1pPr>
          </a:lstStyle>
          <a:p>
            <a:pPr lvl="0"/>
            <a:r>
              <a:rPr lang="en-US"/>
              <a:t>Click to add text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r>
              <a:rPr lang="en-US"/>
              <a:t>9/8/20XX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hasCustomPrompt="1"/>
          </p:nvPr>
        </p:nvSpPr>
        <p:spPr>
          <a:xfrm>
            <a:off x="750430" y="71021"/>
            <a:ext cx="10678142" cy="1635542"/>
          </a:xfrm>
        </p:spPr>
        <p:txBody>
          <a:bodyPr lIns="0" anchor="b">
            <a:noAutofit/>
          </a:bodyPr>
          <a:lstStyle>
            <a:lvl1pPr>
              <a:defRPr sz="4800" b="1">
                <a:latin typeface="+mj-lt"/>
              </a:defRPr>
            </a:lvl1pPr>
          </a:lstStyle>
          <a:p>
            <a:r>
              <a:rPr lang="en-US"/>
              <a:t>Click to add title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hasCustomPrompt="1"/>
          </p:nvPr>
        </p:nvSpPr>
        <p:spPr>
          <a:xfrm>
            <a:off x="750429" y="2068734"/>
            <a:ext cx="904987" cy="905641"/>
          </a:xfrm>
        </p:spPr>
        <p:txBody>
          <a:bodyPr lIns="0" rIns="0">
            <a:noAutofit/>
          </a:bodyPr>
          <a:lstStyle>
            <a:lvl1pPr marL="0" indent="0" algn="ctr">
              <a:lnSpc>
                <a:spcPct val="90000"/>
              </a:lnSpc>
              <a:spcBef>
                <a:spcPts val="0"/>
              </a:spcBef>
              <a:buFont typeface="Arial" panose="020B0604020202020204" pitchFamily="34" charset="0"/>
              <a:buNone/>
              <a:defRPr sz="1100">
                <a:solidFill>
                  <a:schemeClr val="tx1"/>
                </a:solidFill>
              </a:defRPr>
            </a:lvl1pPr>
          </a:lstStyle>
          <a:p>
            <a:r>
              <a:rPr lang="en-US"/>
              <a:t>Click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663665"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Click to add text</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663665"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Click to add text</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hasCustomPrompt="1"/>
          </p:nvPr>
        </p:nvSpPr>
        <p:spPr>
          <a:xfrm>
            <a:off x="3549397" y="2068734"/>
            <a:ext cx="904987" cy="905641"/>
          </a:xfrm>
        </p:spPr>
        <p:txBody>
          <a:bodyPr>
            <a:noAutofit/>
          </a:bodyPr>
          <a:lstStyle>
            <a:lvl1pPr marL="0" indent="0" algn="ctr">
              <a:lnSpc>
                <a:spcPct val="90000"/>
              </a:lnSpc>
              <a:spcBef>
                <a:spcPts val="0"/>
              </a:spcBef>
              <a:buFont typeface="Arial" panose="020B0604020202020204" pitchFamily="34" charset="0"/>
              <a:buNone/>
              <a:defRPr sz="1100">
                <a:solidFill>
                  <a:schemeClr val="tx1"/>
                </a:solidFill>
              </a:defRPr>
            </a:lvl1pPr>
          </a:lstStyle>
          <a:p>
            <a:r>
              <a:rPr lang="en-US"/>
              <a:t>Click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663665"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Click to add text</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663665"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Click to add text</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hasCustomPrompt="1"/>
          </p:nvPr>
        </p:nvSpPr>
        <p:spPr>
          <a:xfrm>
            <a:off x="6348367" y="2068734"/>
            <a:ext cx="904987" cy="905641"/>
          </a:xfrm>
        </p:spPr>
        <p:txBody>
          <a:bodyPr>
            <a:noAutofit/>
          </a:bodyPr>
          <a:lstStyle>
            <a:lvl1pPr marL="0" indent="0" algn="ctr">
              <a:lnSpc>
                <a:spcPct val="90000"/>
              </a:lnSpc>
              <a:spcBef>
                <a:spcPts val="0"/>
              </a:spcBef>
              <a:buFont typeface="Arial" panose="020B0604020202020204" pitchFamily="34" charset="0"/>
              <a:buNone/>
              <a:defRPr sz="1100">
                <a:solidFill>
                  <a:schemeClr val="tx1"/>
                </a:solidFill>
              </a:defRPr>
            </a:lvl1pPr>
          </a:lstStyle>
          <a:p>
            <a:r>
              <a:rPr lang="en-US"/>
              <a:t>Click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663665"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Click to add text</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663665"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Click to add text</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hasCustomPrompt="1"/>
          </p:nvPr>
        </p:nvSpPr>
        <p:spPr>
          <a:xfrm>
            <a:off x="9147335" y="2068734"/>
            <a:ext cx="904987" cy="905641"/>
          </a:xfrm>
        </p:spPr>
        <p:txBody>
          <a:bodyPr>
            <a:noAutofit/>
          </a:bodyPr>
          <a:lstStyle>
            <a:lvl1pPr marL="0" indent="0" algn="ctr">
              <a:lnSpc>
                <a:spcPct val="90000"/>
              </a:lnSpc>
              <a:spcBef>
                <a:spcPts val="0"/>
              </a:spcBef>
              <a:buFont typeface="Arial" panose="020B0604020202020204" pitchFamily="34" charset="0"/>
              <a:buNone/>
              <a:defRPr sz="1100">
                <a:solidFill>
                  <a:schemeClr val="tx1"/>
                </a:solidFill>
              </a:defRPr>
            </a:lvl1pPr>
          </a:lstStyle>
          <a:p>
            <a:r>
              <a:rPr lang="en-US"/>
              <a:t>Click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663665"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Click to add text</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663665"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Click to add text</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hasCustomPrompt="1"/>
          </p:nvPr>
        </p:nvSpPr>
        <p:spPr>
          <a:xfrm>
            <a:off x="750429" y="4118551"/>
            <a:ext cx="904987" cy="905641"/>
          </a:xfrm>
        </p:spPr>
        <p:txBody>
          <a:bodyPr>
            <a:noAutofit/>
          </a:bodyPr>
          <a:lstStyle>
            <a:lvl1pPr marL="0" indent="0" algn="ctr">
              <a:lnSpc>
                <a:spcPct val="90000"/>
              </a:lnSpc>
              <a:spcBef>
                <a:spcPts val="0"/>
              </a:spcBef>
              <a:buFont typeface="Arial" panose="020B0604020202020204" pitchFamily="34" charset="0"/>
              <a:buNone/>
              <a:defRPr sz="1100">
                <a:solidFill>
                  <a:schemeClr val="tx1"/>
                </a:solidFill>
              </a:defRPr>
            </a:lvl1pPr>
          </a:lstStyle>
          <a:p>
            <a:r>
              <a:rPr lang="en-US"/>
              <a:t>Click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663665"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Click to add text</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663665"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Click to add text</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hasCustomPrompt="1"/>
          </p:nvPr>
        </p:nvSpPr>
        <p:spPr>
          <a:xfrm>
            <a:off x="3549397" y="4118551"/>
            <a:ext cx="904987" cy="905641"/>
          </a:xfrm>
        </p:spPr>
        <p:txBody>
          <a:bodyPr>
            <a:noAutofit/>
          </a:bodyPr>
          <a:lstStyle>
            <a:lvl1pPr marL="0" indent="0" algn="ctr">
              <a:lnSpc>
                <a:spcPct val="90000"/>
              </a:lnSpc>
              <a:spcBef>
                <a:spcPts val="0"/>
              </a:spcBef>
              <a:buFont typeface="Arial" panose="020B0604020202020204" pitchFamily="34" charset="0"/>
              <a:buNone/>
              <a:defRPr sz="1100">
                <a:solidFill>
                  <a:schemeClr val="tx1"/>
                </a:solidFill>
              </a:defRPr>
            </a:lvl1pPr>
          </a:lstStyle>
          <a:p>
            <a:r>
              <a:rPr lang="en-US"/>
              <a:t>Click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663665"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Click to add text</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663665"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Click to add text</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hasCustomPrompt="1"/>
          </p:nvPr>
        </p:nvSpPr>
        <p:spPr>
          <a:xfrm>
            <a:off x="6348367" y="4118551"/>
            <a:ext cx="904987" cy="905641"/>
          </a:xfrm>
        </p:spPr>
        <p:txBody>
          <a:bodyPr>
            <a:noAutofit/>
          </a:bodyPr>
          <a:lstStyle>
            <a:lvl1pPr marL="0" indent="0" algn="ctr">
              <a:lnSpc>
                <a:spcPct val="90000"/>
              </a:lnSpc>
              <a:spcBef>
                <a:spcPts val="0"/>
              </a:spcBef>
              <a:buFont typeface="Arial" panose="020B0604020202020204" pitchFamily="34" charset="0"/>
              <a:buNone/>
              <a:defRPr sz="1100">
                <a:solidFill>
                  <a:schemeClr val="tx1"/>
                </a:solidFill>
              </a:defRPr>
            </a:lvl1pPr>
          </a:lstStyle>
          <a:p>
            <a:r>
              <a:rPr lang="en-US"/>
              <a:t>Click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663665"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Click to add text</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663665"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Click to add text</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hasCustomPrompt="1"/>
          </p:nvPr>
        </p:nvSpPr>
        <p:spPr>
          <a:xfrm>
            <a:off x="9147335" y="4118551"/>
            <a:ext cx="904987" cy="905641"/>
          </a:xfrm>
        </p:spPr>
        <p:txBody>
          <a:bodyPr>
            <a:noAutofit/>
          </a:bodyPr>
          <a:lstStyle>
            <a:lvl1pPr marL="0" indent="0" algn="ctr">
              <a:lnSpc>
                <a:spcPct val="90000"/>
              </a:lnSpc>
              <a:spcBef>
                <a:spcPts val="0"/>
              </a:spcBef>
              <a:buFont typeface="Arial" panose="020B0604020202020204" pitchFamily="34" charset="0"/>
              <a:buNone/>
              <a:defRPr sz="1100">
                <a:solidFill>
                  <a:schemeClr val="tx1"/>
                </a:solidFill>
              </a:defRPr>
            </a:lvl1pPr>
          </a:lstStyle>
          <a:p>
            <a:r>
              <a:rPr lang="en-US"/>
              <a:t>Click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663665"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Click to add text</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663665"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Click to add text</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r>
              <a:rPr lang="en-US"/>
              <a:t>9/8/20XX</a:t>
            </a:r>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7" r:id="rId10"/>
    <p:sldLayoutId id="2147483663" r:id="rId11"/>
    <p:sldLayoutId id="2147483664" r:id="rId12"/>
    <p:sldLayoutId id="2147483665" r:id="rId13"/>
    <p:sldLayoutId id="2147483666"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232913"/>
            <a:ext cx="7096933" cy="3277050"/>
          </a:xfrm>
        </p:spPr>
        <p:txBody>
          <a:bodyPr/>
          <a:lstStyle/>
          <a:p>
            <a:pPr algn="ctr"/>
            <a:r>
              <a:rPr lang="en-US"/>
              <a:t>FHWA Title VI Audit Interpretations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575404"/>
            <a:ext cx="9857014" cy="621603"/>
          </a:xfrm>
        </p:spPr>
        <p:txBody>
          <a:bodyPr/>
          <a:lstStyle/>
          <a:p>
            <a:endParaRPr lang="en-US"/>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115741C-5057-572F-545D-936607CE7A61}"/>
              </a:ext>
            </a:extLst>
          </p:cNvPr>
          <p:cNvSpPr>
            <a:spLocks noGrp="1"/>
          </p:cNvSpPr>
          <p:nvPr>
            <p:ph type="title"/>
          </p:nvPr>
        </p:nvSpPr>
        <p:spPr/>
        <p:txBody>
          <a:bodyPr/>
          <a:lstStyle/>
          <a:p>
            <a:pPr algn="ctr"/>
            <a:r>
              <a:rPr lang="en-US"/>
              <a:t>Attendance at Public Outreach Events</a:t>
            </a:r>
          </a:p>
        </p:txBody>
      </p:sp>
      <p:sp>
        <p:nvSpPr>
          <p:cNvPr id="19" name="Text Placeholder 18">
            <a:extLst>
              <a:ext uri="{FF2B5EF4-FFF2-40B4-BE49-F238E27FC236}">
                <a16:creationId xmlns:a16="http://schemas.microsoft.com/office/drawing/2014/main" id="{5E15FC3C-4506-1015-B683-0254F194E5C5}"/>
              </a:ext>
            </a:extLst>
          </p:cNvPr>
          <p:cNvSpPr>
            <a:spLocks noGrp="1"/>
          </p:cNvSpPr>
          <p:nvPr>
            <p:ph type="body" idx="1"/>
          </p:nvPr>
        </p:nvSpPr>
        <p:spPr/>
        <p:txBody>
          <a:bodyPr/>
          <a:lstStyle/>
          <a:p>
            <a:pPr>
              <a:lnSpc>
                <a:spcPct val="100000"/>
              </a:lnSpc>
              <a:spcBef>
                <a:spcPts val="0"/>
              </a:spcBef>
              <a:spcAft>
                <a:spcPts val="600"/>
              </a:spcAft>
            </a:pPr>
            <a:r>
              <a:rPr lang="en-US"/>
              <a:t>By attending public outreach events, such as public hearings, meetings, and information sessions, KTYC’s Title VI staff can observe program area staff in their direct interactions with members of the public. This gives the Title VI staff an opportunity to identify any needs or additional training and to ascertain the effectiveness of Title VI related request processes (such as language services and reasonable accommodations). Attending these sessions also provides an opportunity to learn of project-level community concerns that may be Title VI related.</a:t>
            </a:r>
          </a:p>
        </p:txBody>
      </p:sp>
      <p:sp>
        <p:nvSpPr>
          <p:cNvPr id="17" name="Slide Number Placeholder 16">
            <a:extLst>
              <a:ext uri="{FF2B5EF4-FFF2-40B4-BE49-F238E27FC236}">
                <a16:creationId xmlns:a16="http://schemas.microsoft.com/office/drawing/2014/main" id="{B8131E96-3A9F-4D7B-385B-965D607B41E0}"/>
              </a:ext>
            </a:extLst>
          </p:cNvPr>
          <p:cNvSpPr>
            <a:spLocks noGrp="1"/>
          </p:cNvSpPr>
          <p:nvPr>
            <p:ph type="sldNum" sz="quarter" idx="12"/>
          </p:nvPr>
        </p:nvSpPr>
        <p:spPr/>
        <p:txBody>
          <a:bodyPr/>
          <a:lstStyle/>
          <a:p>
            <a:fld id="{294A09A9-5501-47C1-A89A-A340965A2BE2}" type="slidenum">
              <a:rPr lang="en-US" smtClean="0"/>
              <a:pPr/>
              <a:t>10</a:t>
            </a:fld>
            <a:endParaRPr lang="en-US"/>
          </a:p>
        </p:txBody>
      </p:sp>
    </p:spTree>
    <p:extLst>
      <p:ext uri="{BB962C8B-B14F-4D97-AF65-F5344CB8AC3E}">
        <p14:creationId xmlns:p14="http://schemas.microsoft.com/office/powerpoint/2010/main" val="407779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1720-36C8-EC3A-AD00-B74970D03720}"/>
              </a:ext>
            </a:extLst>
          </p:cNvPr>
          <p:cNvSpPr>
            <a:spLocks noGrp="1"/>
          </p:cNvSpPr>
          <p:nvPr>
            <p:ph type="title"/>
          </p:nvPr>
        </p:nvSpPr>
        <p:spPr/>
        <p:txBody>
          <a:bodyPr/>
          <a:lstStyle/>
          <a:p>
            <a:r>
              <a:rPr lang="en-US"/>
              <a:t>General Guidelines</a:t>
            </a:r>
          </a:p>
        </p:txBody>
      </p:sp>
      <p:sp>
        <p:nvSpPr>
          <p:cNvPr id="3" name="Content Placeholder 2">
            <a:extLst>
              <a:ext uri="{FF2B5EF4-FFF2-40B4-BE49-F238E27FC236}">
                <a16:creationId xmlns:a16="http://schemas.microsoft.com/office/drawing/2014/main" id="{659D8BB1-B0ED-8D43-F96D-35285260AEDC}"/>
              </a:ext>
            </a:extLst>
          </p:cNvPr>
          <p:cNvSpPr>
            <a:spLocks noGrp="1"/>
          </p:cNvSpPr>
          <p:nvPr>
            <p:ph idx="1"/>
          </p:nvPr>
        </p:nvSpPr>
        <p:spPr/>
        <p:txBody>
          <a:bodyPr vert="horz" lIns="91440" tIns="45720" rIns="91440" bIns="45720" rtlCol="0" anchor="t">
            <a:noAutofit/>
          </a:bodyPr>
          <a:lstStyle/>
          <a:p>
            <a:pPr>
              <a:lnSpc>
                <a:spcPct val="100000"/>
              </a:lnSpc>
              <a:spcBef>
                <a:spcPts val="0"/>
              </a:spcBef>
              <a:spcAft>
                <a:spcPts val="600"/>
              </a:spcAft>
            </a:pPr>
            <a:r>
              <a:rPr lang="en-US" sz="2400"/>
              <a:t>The cornerstone of Title VI compliance in all KYTC is outreach and public involvement. KYTC strives to provide early, continuous, and extensive outreach to all communities, but particularly to ensure that project selection does not subject populations to disparate, adverse effects based on race, color, or national origin.</a:t>
            </a:r>
          </a:p>
        </p:txBody>
      </p:sp>
      <p:sp>
        <p:nvSpPr>
          <p:cNvPr id="6" name="Slide Number Placeholder 5">
            <a:extLst>
              <a:ext uri="{FF2B5EF4-FFF2-40B4-BE49-F238E27FC236}">
                <a16:creationId xmlns:a16="http://schemas.microsoft.com/office/drawing/2014/main" id="{9327EFBB-5F53-9982-815E-AC63C51D2FFA}"/>
              </a:ext>
            </a:extLst>
          </p:cNvPr>
          <p:cNvSpPr>
            <a:spLocks noGrp="1"/>
          </p:cNvSpPr>
          <p:nvPr>
            <p:ph type="sldNum" sz="quarter" idx="4"/>
          </p:nvPr>
        </p:nvSpPr>
        <p:spPr/>
        <p:txBody>
          <a:bodyPr/>
          <a:lstStyle/>
          <a:p>
            <a:fld id="{294A09A9-5501-47C1-A89A-A340965A2BE2}" type="slidenum">
              <a:rPr lang="en-US" smtClean="0"/>
              <a:pPr/>
              <a:t>11</a:t>
            </a:fld>
            <a:endParaRPr lang="en-US"/>
          </a:p>
        </p:txBody>
      </p:sp>
    </p:spTree>
    <p:extLst>
      <p:ext uri="{BB962C8B-B14F-4D97-AF65-F5344CB8AC3E}">
        <p14:creationId xmlns:p14="http://schemas.microsoft.com/office/powerpoint/2010/main" val="290379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D7EA-535A-1159-4A12-5EDAF95CF480}"/>
              </a:ext>
            </a:extLst>
          </p:cNvPr>
          <p:cNvSpPr>
            <a:spLocks noGrp="1"/>
          </p:cNvSpPr>
          <p:nvPr>
            <p:ph type="title"/>
          </p:nvPr>
        </p:nvSpPr>
        <p:spPr/>
        <p:txBody>
          <a:bodyPr/>
          <a:lstStyle/>
          <a:p>
            <a:r>
              <a:rPr lang="en-US"/>
              <a:t>Process</a:t>
            </a:r>
          </a:p>
        </p:txBody>
      </p:sp>
      <p:sp>
        <p:nvSpPr>
          <p:cNvPr id="3" name="Text Placeholder 2">
            <a:extLst>
              <a:ext uri="{FF2B5EF4-FFF2-40B4-BE49-F238E27FC236}">
                <a16:creationId xmlns:a16="http://schemas.microsoft.com/office/drawing/2014/main" id="{B16C307E-80F2-72A7-39AA-14E8530A2022}"/>
              </a:ext>
            </a:extLst>
          </p:cNvPr>
          <p:cNvSpPr>
            <a:spLocks noGrp="1"/>
          </p:cNvSpPr>
          <p:nvPr>
            <p:ph type="body" idx="1"/>
          </p:nvPr>
        </p:nvSpPr>
        <p:spPr>
          <a:xfrm>
            <a:off x="1167492" y="2412536"/>
            <a:ext cx="9779183" cy="4007982"/>
          </a:xfrm>
        </p:spPr>
        <p:txBody>
          <a:bodyPr vert="horz" lIns="91440" tIns="45720" rIns="91440" bIns="45720" rtlCol="0" anchor="t">
            <a:normAutofit fontScale="92500"/>
          </a:bodyPr>
          <a:lstStyle/>
          <a:p>
            <a:pPr marL="342900" indent="-342900">
              <a:lnSpc>
                <a:spcPct val="110000"/>
              </a:lnSpc>
              <a:spcBef>
                <a:spcPts val="0"/>
              </a:spcBef>
              <a:spcAft>
                <a:spcPts val="600"/>
              </a:spcAft>
              <a:buChar char="•"/>
            </a:pPr>
            <a:r>
              <a:rPr lang="en-US"/>
              <a:t>Collecting and analyzing data on minority and low-income populations to determine the potential impact of proposed plans, programs, and projects.</a:t>
            </a:r>
          </a:p>
          <a:p>
            <a:pPr marL="342900" indent="-342900">
              <a:lnSpc>
                <a:spcPct val="110000"/>
              </a:lnSpc>
              <a:spcBef>
                <a:spcPts val="0"/>
              </a:spcBef>
              <a:spcAft>
                <a:spcPts val="600"/>
              </a:spcAft>
              <a:buChar char="•"/>
            </a:pPr>
            <a:r>
              <a:rPr lang="en-US"/>
              <a:t>Sampling of contracts to ensure inclusion of required nondiscrimination provisions as well as nondiscrimination in the selection of consulting firms.</a:t>
            </a:r>
          </a:p>
          <a:p>
            <a:pPr marL="342900" indent="-342900">
              <a:lnSpc>
                <a:spcPct val="110000"/>
              </a:lnSpc>
              <a:spcBef>
                <a:spcPts val="0"/>
              </a:spcBef>
              <a:spcAft>
                <a:spcPts val="600"/>
              </a:spcAft>
              <a:buChar char="•"/>
            </a:pPr>
            <a:r>
              <a:rPr lang="en-US"/>
              <a:t>Ensuring that all people are treated equitably regardless of race, color, or national origin.</a:t>
            </a:r>
          </a:p>
          <a:p>
            <a:pPr marL="342900" indent="-342900">
              <a:lnSpc>
                <a:spcPct val="110000"/>
              </a:lnSpc>
              <a:spcBef>
                <a:spcPts val="0"/>
              </a:spcBef>
              <a:spcAft>
                <a:spcPts val="600"/>
              </a:spcAft>
              <a:buChar char="•"/>
            </a:pPr>
            <a:r>
              <a:rPr lang="en-US"/>
              <a:t>Developing and updating internal policies and procedures to ensure Title VI compliance during all phases of projects and activities.</a:t>
            </a:r>
          </a:p>
          <a:p>
            <a:pPr marL="342900" indent="-342900">
              <a:lnSpc>
                <a:spcPct val="100000"/>
              </a:lnSpc>
              <a:buChar char="•"/>
            </a:pPr>
            <a:endParaRPr lang="en-US"/>
          </a:p>
          <a:p>
            <a:pPr marL="342900" indent="-342900">
              <a:lnSpc>
                <a:spcPct val="100000"/>
              </a:lnSpc>
              <a:buChar char="•"/>
            </a:pPr>
            <a:endParaRPr lang="en-US"/>
          </a:p>
          <a:p>
            <a:pPr marL="342900" indent="-342900">
              <a:lnSpc>
                <a:spcPct val="100000"/>
              </a:lnSpc>
              <a:buChar char="•"/>
            </a:pPr>
            <a:endParaRPr lang="en-US"/>
          </a:p>
        </p:txBody>
      </p:sp>
      <p:sp>
        <p:nvSpPr>
          <p:cNvPr id="6" name="Slide Number Placeholder 5">
            <a:extLst>
              <a:ext uri="{FF2B5EF4-FFF2-40B4-BE49-F238E27FC236}">
                <a16:creationId xmlns:a16="http://schemas.microsoft.com/office/drawing/2014/main" id="{EB00098D-999F-D75B-CF00-B8A6F0C1A2CE}"/>
              </a:ext>
            </a:extLst>
          </p:cNvPr>
          <p:cNvSpPr>
            <a:spLocks noGrp="1"/>
          </p:cNvSpPr>
          <p:nvPr>
            <p:ph type="sldNum" sz="quarter" idx="12"/>
          </p:nvPr>
        </p:nvSpPr>
        <p:spPr/>
        <p:txBody>
          <a:bodyPr/>
          <a:lstStyle/>
          <a:p>
            <a:fld id="{294A09A9-5501-47C1-A89A-A340965A2BE2}" type="slidenum">
              <a:rPr lang="en-US" smtClean="0"/>
              <a:pPr/>
              <a:t>12</a:t>
            </a:fld>
            <a:endParaRPr lang="en-US"/>
          </a:p>
        </p:txBody>
      </p:sp>
    </p:spTree>
    <p:extLst>
      <p:ext uri="{BB962C8B-B14F-4D97-AF65-F5344CB8AC3E}">
        <p14:creationId xmlns:p14="http://schemas.microsoft.com/office/powerpoint/2010/main" val="1295035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14B8-3A39-7074-1243-E9AE6031D634}"/>
              </a:ext>
            </a:extLst>
          </p:cNvPr>
          <p:cNvSpPr>
            <a:spLocks noGrp="1"/>
          </p:cNvSpPr>
          <p:nvPr>
            <p:ph type="title"/>
          </p:nvPr>
        </p:nvSpPr>
        <p:spPr>
          <a:xfrm>
            <a:off x="1167492" y="116861"/>
            <a:ext cx="9779183" cy="1570038"/>
          </a:xfrm>
        </p:spPr>
        <p:txBody>
          <a:bodyPr/>
          <a:lstStyle/>
          <a:p>
            <a:r>
              <a:rPr lang="en-US"/>
              <a:t>Process</a:t>
            </a:r>
          </a:p>
        </p:txBody>
      </p:sp>
      <p:sp>
        <p:nvSpPr>
          <p:cNvPr id="3" name="Content Placeholder 2">
            <a:extLst>
              <a:ext uri="{FF2B5EF4-FFF2-40B4-BE49-F238E27FC236}">
                <a16:creationId xmlns:a16="http://schemas.microsoft.com/office/drawing/2014/main" id="{4E8698F9-AECA-72FD-2109-B2E30D3B4DF7}"/>
              </a:ext>
            </a:extLst>
          </p:cNvPr>
          <p:cNvSpPr>
            <a:spLocks noGrp="1"/>
          </p:cNvSpPr>
          <p:nvPr>
            <p:ph idx="1"/>
          </p:nvPr>
        </p:nvSpPr>
        <p:spPr>
          <a:xfrm>
            <a:off x="1167492" y="1806433"/>
            <a:ext cx="9799234" cy="4549917"/>
          </a:xfrm>
        </p:spPr>
        <p:txBody>
          <a:bodyPr vert="horz" lIns="91440" tIns="45720" rIns="91440" bIns="45720" rtlCol="0" anchor="t">
            <a:noAutofit/>
          </a:bodyPr>
          <a:lstStyle/>
          <a:p>
            <a:pPr marL="457200" indent="-457200">
              <a:lnSpc>
                <a:spcPct val="100000"/>
              </a:lnSpc>
              <a:spcBef>
                <a:spcPts val="0"/>
              </a:spcBef>
              <a:spcAft>
                <a:spcPts val="600"/>
              </a:spcAft>
              <a:buChar char="•"/>
            </a:pPr>
            <a:r>
              <a:rPr lang="en-US" sz="2400"/>
              <a:t>Sampling of public involvement materials including meeting notices, project flyers and other similar documents to ensure appropriate nondiscrimination language and to ensure that such outreach is conducted in other languages as appropriate.</a:t>
            </a:r>
          </a:p>
          <a:p>
            <a:pPr marL="457200" indent="-457200">
              <a:lnSpc>
                <a:spcPct val="100000"/>
              </a:lnSpc>
              <a:spcBef>
                <a:spcPts val="0"/>
              </a:spcBef>
              <a:spcAft>
                <a:spcPts val="600"/>
              </a:spcAft>
              <a:buChar char="•"/>
            </a:pPr>
            <a:r>
              <a:rPr lang="en-US" sz="2400"/>
              <a:t>Interviewing district staff to identify emerging issues and needs.</a:t>
            </a:r>
          </a:p>
          <a:p>
            <a:pPr marL="457200" indent="-457200">
              <a:lnSpc>
                <a:spcPct val="100000"/>
              </a:lnSpc>
              <a:spcBef>
                <a:spcPts val="0"/>
              </a:spcBef>
              <a:spcAft>
                <a:spcPts val="600"/>
              </a:spcAft>
              <a:buChar char="•"/>
            </a:pPr>
            <a:r>
              <a:rPr lang="en-US" sz="2400"/>
              <a:t>Sampling environmental documents to ensure Community Impact Assessments appropriately identify underserved communities and discuss avoidance, minimization, and mitigation or potentially disproportionate, adverse impacts.</a:t>
            </a:r>
          </a:p>
          <a:p>
            <a:pPr marL="457200" indent="-457200">
              <a:lnSpc>
                <a:spcPct val="100000"/>
              </a:lnSpc>
              <a:spcBef>
                <a:spcPts val="0"/>
              </a:spcBef>
              <a:spcAft>
                <a:spcPts val="600"/>
              </a:spcAft>
              <a:buChar char="•"/>
            </a:pPr>
            <a:r>
              <a:rPr lang="en-US" sz="2400"/>
              <a:t>Choosing media outlets and other disbursement networks to ensure access to traditionally underserved and LEP customers.</a:t>
            </a:r>
          </a:p>
          <a:p>
            <a:pPr marL="457200" indent="-457200">
              <a:buChar char="•"/>
            </a:pPr>
            <a:endParaRPr lang="en-US" sz="2400"/>
          </a:p>
          <a:p>
            <a:pPr marL="457200" indent="-457200">
              <a:buChar char="•"/>
            </a:pPr>
            <a:endParaRPr lang="en-US"/>
          </a:p>
        </p:txBody>
      </p:sp>
      <p:sp>
        <p:nvSpPr>
          <p:cNvPr id="6" name="Slide Number Placeholder 5">
            <a:extLst>
              <a:ext uri="{FF2B5EF4-FFF2-40B4-BE49-F238E27FC236}">
                <a16:creationId xmlns:a16="http://schemas.microsoft.com/office/drawing/2014/main" id="{781ED082-8057-7F4D-32F2-2E58C4BED145}"/>
              </a:ext>
            </a:extLst>
          </p:cNvPr>
          <p:cNvSpPr>
            <a:spLocks noGrp="1"/>
          </p:cNvSpPr>
          <p:nvPr>
            <p:ph type="sldNum" sz="quarter" idx="4"/>
          </p:nvPr>
        </p:nvSpPr>
        <p:spPr/>
        <p:txBody>
          <a:bodyPr/>
          <a:lstStyle/>
          <a:p>
            <a:fld id="{294A09A9-5501-47C1-A89A-A340965A2BE2}" type="slidenum">
              <a:rPr lang="en-US" smtClean="0"/>
              <a:pPr/>
              <a:t>13</a:t>
            </a:fld>
            <a:endParaRPr lang="en-US"/>
          </a:p>
        </p:txBody>
      </p:sp>
    </p:spTree>
    <p:extLst>
      <p:ext uri="{BB962C8B-B14F-4D97-AF65-F5344CB8AC3E}">
        <p14:creationId xmlns:p14="http://schemas.microsoft.com/office/powerpoint/2010/main" val="383055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BF4C9-6D34-0BA9-043C-8535A8870339}"/>
              </a:ext>
            </a:extLst>
          </p:cNvPr>
          <p:cNvSpPr>
            <a:spLocks noGrp="1"/>
          </p:cNvSpPr>
          <p:nvPr>
            <p:ph type="title"/>
          </p:nvPr>
        </p:nvSpPr>
        <p:spPr/>
        <p:txBody>
          <a:bodyPr/>
          <a:lstStyle/>
          <a:p>
            <a:r>
              <a:rPr lang="en-US"/>
              <a:t>Process</a:t>
            </a:r>
          </a:p>
        </p:txBody>
      </p:sp>
      <p:sp>
        <p:nvSpPr>
          <p:cNvPr id="3" name="Content Placeholder 2">
            <a:extLst>
              <a:ext uri="{FF2B5EF4-FFF2-40B4-BE49-F238E27FC236}">
                <a16:creationId xmlns:a16="http://schemas.microsoft.com/office/drawing/2014/main" id="{4117F795-08E0-0842-C3BB-129B13E335ED}"/>
              </a:ext>
            </a:extLst>
          </p:cNvPr>
          <p:cNvSpPr>
            <a:spLocks noGrp="1"/>
          </p:cNvSpPr>
          <p:nvPr>
            <p:ph idx="1"/>
          </p:nvPr>
        </p:nvSpPr>
        <p:spPr/>
        <p:txBody>
          <a:bodyPr vert="horz" lIns="91440" tIns="45720" rIns="91440" bIns="45720" rtlCol="0" anchor="t">
            <a:normAutofit lnSpcReduction="10000"/>
          </a:bodyPr>
          <a:lstStyle/>
          <a:p>
            <a:pPr marL="457200" indent="-457200">
              <a:lnSpc>
                <a:spcPct val="100000"/>
              </a:lnSpc>
              <a:spcBef>
                <a:spcPts val="0"/>
              </a:spcBef>
              <a:spcAft>
                <a:spcPts val="600"/>
              </a:spcAft>
              <a:buChar char="•"/>
            </a:pPr>
            <a:r>
              <a:rPr lang="en-US"/>
              <a:t>Ensuring that meetings, hearings, and other public involvement events are held in  accessible locations and at times to garner the best representation of the impacted community: and/or</a:t>
            </a:r>
          </a:p>
          <a:p>
            <a:pPr marL="457200" indent="-457200">
              <a:lnSpc>
                <a:spcPct val="100000"/>
              </a:lnSpc>
              <a:spcBef>
                <a:spcPts val="0"/>
              </a:spcBef>
              <a:spcAft>
                <a:spcPts val="600"/>
              </a:spcAft>
              <a:buChar char="•"/>
            </a:pPr>
            <a:r>
              <a:rPr lang="en-US"/>
              <a:t>Collecting questions, concerns, comments, or complaints from the public, ensuring they are appropriately addressed and forwarding potential discrimination concerns to the appropriate officials. </a:t>
            </a:r>
          </a:p>
        </p:txBody>
      </p:sp>
      <p:sp>
        <p:nvSpPr>
          <p:cNvPr id="6" name="Slide Number Placeholder 5">
            <a:extLst>
              <a:ext uri="{FF2B5EF4-FFF2-40B4-BE49-F238E27FC236}">
                <a16:creationId xmlns:a16="http://schemas.microsoft.com/office/drawing/2014/main" id="{02102F68-0048-B387-281E-E8B8D2D1273E}"/>
              </a:ext>
            </a:extLst>
          </p:cNvPr>
          <p:cNvSpPr>
            <a:spLocks noGrp="1"/>
          </p:cNvSpPr>
          <p:nvPr>
            <p:ph type="sldNum" sz="quarter" idx="4"/>
          </p:nvPr>
        </p:nvSpPr>
        <p:spPr/>
        <p:txBody>
          <a:bodyPr/>
          <a:lstStyle/>
          <a:p>
            <a:fld id="{294A09A9-5501-47C1-A89A-A340965A2BE2}" type="slidenum">
              <a:rPr lang="en-US" smtClean="0"/>
              <a:pPr/>
              <a:t>14</a:t>
            </a:fld>
            <a:endParaRPr lang="en-US"/>
          </a:p>
        </p:txBody>
      </p:sp>
    </p:spTree>
    <p:extLst>
      <p:ext uri="{BB962C8B-B14F-4D97-AF65-F5344CB8AC3E}">
        <p14:creationId xmlns:p14="http://schemas.microsoft.com/office/powerpoint/2010/main" val="902341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750430" y="136526"/>
            <a:ext cx="8401624" cy="1570038"/>
          </a:xfrm>
        </p:spPr>
        <p:txBody>
          <a:bodyPr/>
          <a:lstStyle/>
          <a:p>
            <a:r>
              <a:rPr lang="en-US"/>
              <a:t>Meet our team</a:t>
            </a:r>
          </a:p>
        </p:txBody>
      </p:sp>
      <p:pic>
        <p:nvPicPr>
          <p:cNvPr id="42" name="Picture Placeholder 15">
            <a:extLst>
              <a:ext uri="{FF2B5EF4-FFF2-40B4-BE49-F238E27FC236}">
                <a16:creationId xmlns:a16="http://schemas.microsoft.com/office/drawing/2014/main" id="{8BDB1906-FF07-4447-9C68-585F54C5EED2}"/>
              </a:ext>
            </a:extLst>
          </p:cNvPr>
          <p:cNvPicPr>
            <a:picLocks noGrp="1" noChangeAspect="1"/>
          </p:cNvPicPr>
          <p:nvPr>
            <p:ph type="pic" sz="quarter" idx="13"/>
          </p:nvPr>
        </p:nvPicPr>
        <p:blipFill>
          <a:blip r:embed="rId3"/>
          <a:srcRect t="13025" b="13025"/>
          <a:stretch/>
        </p:blipFill>
        <p:spPr>
          <a:xfrm>
            <a:off x="750429" y="2205271"/>
            <a:ext cx="1200374" cy="1201241"/>
          </a:xfrm>
        </p:spPr>
      </p:pic>
      <p:sp>
        <p:nvSpPr>
          <p:cNvPr id="34" name="Text Placeholder 33">
            <a:extLst>
              <a:ext uri="{FF2B5EF4-FFF2-40B4-BE49-F238E27FC236}">
                <a16:creationId xmlns:a16="http://schemas.microsoft.com/office/drawing/2014/main" id="{C1C92E27-D550-F44E-8491-927F819E72B8}"/>
              </a:ext>
            </a:extLst>
          </p:cNvPr>
          <p:cNvSpPr>
            <a:spLocks noGrp="1"/>
          </p:cNvSpPr>
          <p:nvPr>
            <p:ph type="body" sz="quarter" idx="17"/>
          </p:nvPr>
        </p:nvSpPr>
        <p:spPr>
          <a:xfrm>
            <a:off x="2123349" y="2223923"/>
            <a:ext cx="2281237" cy="546304"/>
          </a:xfrm>
        </p:spPr>
        <p:txBody>
          <a:bodyPr/>
          <a:lstStyle/>
          <a:p>
            <a:r>
              <a:rPr lang="en-US"/>
              <a:t>Tiffany Squire</a:t>
            </a:r>
          </a:p>
        </p:txBody>
      </p:sp>
      <p:sp>
        <p:nvSpPr>
          <p:cNvPr id="35" name="Text Placeholder 34">
            <a:extLst>
              <a:ext uri="{FF2B5EF4-FFF2-40B4-BE49-F238E27FC236}">
                <a16:creationId xmlns:a16="http://schemas.microsoft.com/office/drawing/2014/main" id="{7D722C50-45F7-D84B-B216-568F72D66349}"/>
              </a:ext>
            </a:extLst>
          </p:cNvPr>
          <p:cNvSpPr>
            <a:spLocks noGrp="1"/>
          </p:cNvSpPr>
          <p:nvPr>
            <p:ph type="body" sz="quarter" idx="18"/>
          </p:nvPr>
        </p:nvSpPr>
        <p:spPr>
          <a:xfrm>
            <a:off x="2123349" y="2807810"/>
            <a:ext cx="2281237" cy="621189"/>
          </a:xfrm>
        </p:spPr>
        <p:txBody>
          <a:bodyPr/>
          <a:lstStyle/>
          <a:p>
            <a:r>
              <a:rPr lang="en-US"/>
              <a:t>Administrative Branch Manager</a:t>
            </a:r>
          </a:p>
        </p:txBody>
      </p:sp>
      <p:pic>
        <p:nvPicPr>
          <p:cNvPr id="43" name="Picture Placeholder 17">
            <a:extLst>
              <a:ext uri="{FF2B5EF4-FFF2-40B4-BE49-F238E27FC236}">
                <a16:creationId xmlns:a16="http://schemas.microsoft.com/office/drawing/2014/main" id="{A82F6AEE-FCBF-0245-BB71-E76973B3A97D}"/>
              </a:ext>
            </a:extLst>
          </p:cNvPr>
          <p:cNvPicPr>
            <a:picLocks noGrp="1" noChangeAspect="1"/>
          </p:cNvPicPr>
          <p:nvPr>
            <p:ph type="pic" sz="quarter" idx="14"/>
          </p:nvPr>
        </p:nvPicPr>
        <p:blipFill>
          <a:blip r:embed="rId4"/>
          <a:srcRect t="11687" b="11687"/>
          <a:stretch/>
        </p:blipFill>
        <p:spPr>
          <a:xfrm>
            <a:off x="5495813" y="2205271"/>
            <a:ext cx="1200374" cy="1205077"/>
          </a:xfrm>
        </p:spPr>
      </p:pic>
      <p:sp>
        <p:nvSpPr>
          <p:cNvPr id="36" name="Text Placeholder 35">
            <a:extLst>
              <a:ext uri="{FF2B5EF4-FFF2-40B4-BE49-F238E27FC236}">
                <a16:creationId xmlns:a16="http://schemas.microsoft.com/office/drawing/2014/main" id="{176187A9-3EBE-F64D-AE99-021BB3767F90}"/>
              </a:ext>
            </a:extLst>
          </p:cNvPr>
          <p:cNvSpPr>
            <a:spLocks noGrp="1"/>
          </p:cNvSpPr>
          <p:nvPr>
            <p:ph type="body" sz="quarter" idx="19"/>
          </p:nvPr>
        </p:nvSpPr>
        <p:spPr>
          <a:xfrm>
            <a:off x="6870816" y="2221882"/>
            <a:ext cx="2281237" cy="546304"/>
          </a:xfrm>
        </p:spPr>
        <p:txBody>
          <a:bodyPr/>
          <a:lstStyle/>
          <a:p>
            <a:r>
              <a:rPr lang="en-US"/>
              <a:t>Caleb Houchens</a:t>
            </a:r>
          </a:p>
        </p:txBody>
      </p:sp>
      <p:sp>
        <p:nvSpPr>
          <p:cNvPr id="37" name="Text Placeholder 36">
            <a:extLst>
              <a:ext uri="{FF2B5EF4-FFF2-40B4-BE49-F238E27FC236}">
                <a16:creationId xmlns:a16="http://schemas.microsoft.com/office/drawing/2014/main" id="{7990731F-95DE-4F44-8EA0-E275CEAFD8A2}"/>
              </a:ext>
            </a:extLst>
          </p:cNvPr>
          <p:cNvSpPr>
            <a:spLocks noGrp="1"/>
          </p:cNvSpPr>
          <p:nvPr>
            <p:ph type="body" sz="quarter" idx="20"/>
          </p:nvPr>
        </p:nvSpPr>
        <p:spPr>
          <a:xfrm>
            <a:off x="6870816" y="2807810"/>
            <a:ext cx="2281237" cy="621189"/>
          </a:xfrm>
        </p:spPr>
        <p:txBody>
          <a:bodyPr/>
          <a:lstStyle/>
          <a:p>
            <a:r>
              <a:rPr lang="en-US"/>
              <a:t>Program Investigator II</a:t>
            </a:r>
          </a:p>
        </p:txBody>
      </p:sp>
      <p:pic>
        <p:nvPicPr>
          <p:cNvPr id="44" name="Picture Placeholder 19">
            <a:extLst>
              <a:ext uri="{FF2B5EF4-FFF2-40B4-BE49-F238E27FC236}">
                <a16:creationId xmlns:a16="http://schemas.microsoft.com/office/drawing/2014/main" id="{C99B7845-619A-9F40-A5C3-4C122626044D}"/>
              </a:ext>
            </a:extLst>
          </p:cNvPr>
          <p:cNvPicPr>
            <a:picLocks noGrp="1" noChangeAspect="1"/>
          </p:cNvPicPr>
          <p:nvPr>
            <p:ph type="pic" sz="quarter" idx="15"/>
          </p:nvPr>
        </p:nvPicPr>
        <p:blipFill>
          <a:blip r:embed="rId5"/>
          <a:srcRect t="21044" b="21044"/>
          <a:stretch/>
        </p:blipFill>
        <p:spPr>
          <a:xfrm>
            <a:off x="750429" y="4254273"/>
            <a:ext cx="1200374" cy="1201242"/>
          </a:xfrm>
        </p:spPr>
      </p:pic>
      <p:sp>
        <p:nvSpPr>
          <p:cNvPr id="38" name="Text Placeholder 37">
            <a:extLst>
              <a:ext uri="{FF2B5EF4-FFF2-40B4-BE49-F238E27FC236}">
                <a16:creationId xmlns:a16="http://schemas.microsoft.com/office/drawing/2014/main" id="{5B19EE51-628F-CA4E-94B0-57E9ACA1446A}"/>
              </a:ext>
            </a:extLst>
          </p:cNvPr>
          <p:cNvSpPr>
            <a:spLocks noGrp="1"/>
          </p:cNvSpPr>
          <p:nvPr>
            <p:ph type="body" sz="quarter" idx="21"/>
          </p:nvPr>
        </p:nvSpPr>
        <p:spPr>
          <a:xfrm>
            <a:off x="2123349" y="4254273"/>
            <a:ext cx="2281237" cy="546304"/>
          </a:xfrm>
        </p:spPr>
        <p:txBody>
          <a:bodyPr/>
          <a:lstStyle/>
          <a:p>
            <a:r>
              <a:rPr lang="en-US"/>
              <a:t>Catessa Barnes</a:t>
            </a:r>
          </a:p>
        </p:txBody>
      </p:sp>
      <p:sp>
        <p:nvSpPr>
          <p:cNvPr id="39" name="Text Placeholder 38">
            <a:extLst>
              <a:ext uri="{FF2B5EF4-FFF2-40B4-BE49-F238E27FC236}">
                <a16:creationId xmlns:a16="http://schemas.microsoft.com/office/drawing/2014/main" id="{2A6ACC78-74DF-604E-BD14-4BBE7B4EEF5B}"/>
              </a:ext>
            </a:extLst>
          </p:cNvPr>
          <p:cNvSpPr>
            <a:spLocks noGrp="1"/>
          </p:cNvSpPr>
          <p:nvPr>
            <p:ph type="body" sz="quarter" idx="22"/>
          </p:nvPr>
        </p:nvSpPr>
        <p:spPr>
          <a:xfrm>
            <a:off x="2123349" y="4854894"/>
            <a:ext cx="2281237" cy="571477"/>
          </a:xfrm>
        </p:spPr>
        <p:txBody>
          <a:bodyPr/>
          <a:lstStyle/>
          <a:p>
            <a:r>
              <a:rPr lang="en-US"/>
              <a:t>Program Investigator II</a:t>
            </a:r>
          </a:p>
        </p:txBody>
      </p:sp>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8332334" y="6356350"/>
            <a:ext cx="1167495" cy="365125"/>
          </a:xfrm>
        </p:spPr>
        <p:txBody>
          <a:bodyPr/>
          <a:lstStyle/>
          <a:p>
            <a:fld id="{294A09A9-5501-47C1-A89A-A340965A2BE2}" type="slidenum">
              <a:rPr lang="en-US" smtClean="0"/>
              <a:pPr/>
              <a:t>15</a:t>
            </a:fld>
            <a:endParaRPr lang="en-US"/>
          </a:p>
        </p:txBody>
      </p:sp>
    </p:spTree>
    <p:extLst>
      <p:ext uri="{BB962C8B-B14F-4D97-AF65-F5344CB8AC3E}">
        <p14:creationId xmlns:p14="http://schemas.microsoft.com/office/powerpoint/2010/main" val="333569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77553"/>
            <a:ext cx="6245912" cy="3269447"/>
          </a:xfrm>
        </p:spPr>
        <p:txBody>
          <a:bodyPr/>
          <a:lstStyle/>
          <a:p>
            <a:r>
              <a:rPr lang="en-US"/>
              <a:t>External Review</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5" y="3492895"/>
            <a:ext cx="5750542" cy="3187552"/>
          </a:xfrm>
        </p:spPr>
        <p:txBody>
          <a:bodyPr vert="horz" lIns="91440" tIns="45720" rIns="91440" bIns="45720" rtlCol="0" anchor="t">
            <a:normAutofit/>
          </a:bodyPr>
          <a:lstStyle/>
          <a:p>
            <a:pPr>
              <a:lnSpc>
                <a:spcPct val="100000"/>
              </a:lnSpc>
              <a:spcBef>
                <a:spcPts val="0"/>
              </a:spcBef>
              <a:spcAft>
                <a:spcPts val="600"/>
              </a:spcAft>
            </a:pPr>
            <a:r>
              <a:rPr lang="en-US" sz="2400"/>
              <a:t>Title VI Implementation Plans</a:t>
            </a:r>
          </a:p>
          <a:p>
            <a:pPr marL="342900" indent="-342900">
              <a:lnSpc>
                <a:spcPct val="100000"/>
              </a:lnSpc>
              <a:spcBef>
                <a:spcPts val="0"/>
              </a:spcBef>
              <a:spcAft>
                <a:spcPts val="600"/>
              </a:spcAft>
              <a:buFont typeface="Arial" panose="020B0604020202020204" pitchFamily="34" charset="0"/>
              <a:buChar char="•"/>
            </a:pPr>
            <a:r>
              <a:rPr lang="en-US" sz="2000"/>
              <a:t>Submission for review and approval annually</a:t>
            </a:r>
          </a:p>
          <a:p>
            <a:pPr>
              <a:lnSpc>
                <a:spcPct val="100000"/>
              </a:lnSpc>
              <a:spcBef>
                <a:spcPts val="0"/>
              </a:spcBef>
              <a:spcAft>
                <a:spcPts val="600"/>
              </a:spcAft>
            </a:pPr>
            <a:endParaRPr lang="en-US" sz="2400"/>
          </a:p>
          <a:p>
            <a:pPr>
              <a:lnSpc>
                <a:spcPct val="100000"/>
              </a:lnSpc>
              <a:spcBef>
                <a:spcPts val="0"/>
              </a:spcBef>
              <a:spcAft>
                <a:spcPts val="600"/>
              </a:spcAft>
            </a:pPr>
            <a:r>
              <a:rPr lang="en-US" sz="2400"/>
              <a:t>On-site Reviews</a:t>
            </a:r>
          </a:p>
          <a:p>
            <a:pPr marL="342900" indent="-342900">
              <a:lnSpc>
                <a:spcPct val="100000"/>
              </a:lnSpc>
              <a:spcBef>
                <a:spcPts val="0"/>
              </a:spcBef>
              <a:spcAft>
                <a:spcPts val="600"/>
              </a:spcAft>
              <a:buFont typeface="Arial" panose="020B0604020202020204" pitchFamily="34" charset="0"/>
              <a:buChar char="•"/>
            </a:pPr>
            <a:r>
              <a:rPr lang="en-US" sz="2000"/>
              <a:t>Questionnaire </a:t>
            </a:r>
          </a:p>
          <a:p>
            <a:pPr marL="342900" indent="-342900">
              <a:lnSpc>
                <a:spcPct val="100000"/>
              </a:lnSpc>
              <a:spcBef>
                <a:spcPts val="0"/>
              </a:spcBef>
              <a:spcAft>
                <a:spcPts val="600"/>
              </a:spcAft>
              <a:buFont typeface="Arial" panose="020B0604020202020204" pitchFamily="34" charset="0"/>
              <a:buChar char="•"/>
            </a:pPr>
            <a:r>
              <a:rPr lang="en-US" sz="2000"/>
              <a:t>Federal labor laws and Title VI Notice to the Public properly posted</a:t>
            </a:r>
          </a:p>
          <a:p>
            <a:endParaRPr lang="en-US"/>
          </a:p>
        </p:txBody>
      </p:sp>
    </p:spTree>
    <p:extLst>
      <p:ext uri="{BB962C8B-B14F-4D97-AF65-F5344CB8AC3E}">
        <p14:creationId xmlns:p14="http://schemas.microsoft.com/office/powerpoint/2010/main" val="1248004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115741C-5057-572F-545D-936607CE7A61}"/>
              </a:ext>
            </a:extLst>
          </p:cNvPr>
          <p:cNvSpPr>
            <a:spLocks noGrp="1"/>
          </p:cNvSpPr>
          <p:nvPr>
            <p:ph type="title"/>
          </p:nvPr>
        </p:nvSpPr>
        <p:spPr/>
        <p:txBody>
          <a:bodyPr/>
          <a:lstStyle/>
          <a:p>
            <a:pPr algn="ctr"/>
            <a:r>
              <a:rPr lang="en-US"/>
              <a:t>Title VI Plan Updates</a:t>
            </a:r>
          </a:p>
        </p:txBody>
      </p:sp>
      <p:sp>
        <p:nvSpPr>
          <p:cNvPr id="19" name="Text Placeholder 18">
            <a:extLst>
              <a:ext uri="{FF2B5EF4-FFF2-40B4-BE49-F238E27FC236}">
                <a16:creationId xmlns:a16="http://schemas.microsoft.com/office/drawing/2014/main" id="{5E15FC3C-4506-1015-B683-0254F194E5C5}"/>
              </a:ext>
            </a:extLst>
          </p:cNvPr>
          <p:cNvSpPr>
            <a:spLocks noGrp="1"/>
          </p:cNvSpPr>
          <p:nvPr>
            <p:ph type="body" idx="1"/>
          </p:nvPr>
        </p:nvSpPr>
        <p:spPr/>
        <p:txBody>
          <a:bodyPr vert="horz" lIns="91440" tIns="45720" rIns="91440" bIns="45720" rtlCol="0" anchor="t">
            <a:normAutofit/>
          </a:bodyPr>
          <a:lstStyle/>
          <a:p>
            <a:pPr>
              <a:lnSpc>
                <a:spcPct val="100000"/>
              </a:lnSpc>
              <a:spcBef>
                <a:spcPts val="0"/>
              </a:spcBef>
              <a:spcAft>
                <a:spcPts val="600"/>
              </a:spcAft>
            </a:pPr>
            <a:r>
              <a:rPr lang="en-US"/>
              <a:t>Protected classes</a:t>
            </a:r>
          </a:p>
          <a:p>
            <a:pPr marL="342900" indent="-342900">
              <a:lnSpc>
                <a:spcPct val="100000"/>
              </a:lnSpc>
              <a:spcBef>
                <a:spcPts val="0"/>
              </a:spcBef>
              <a:spcAft>
                <a:spcPts val="600"/>
              </a:spcAft>
              <a:buFont typeface="Arial" panose="020B0604020202020204" pitchFamily="34" charset="0"/>
              <a:buChar char="•"/>
            </a:pPr>
            <a:r>
              <a:rPr lang="en-US" sz="2000"/>
              <a:t>Race, color, and national origin only</a:t>
            </a:r>
          </a:p>
          <a:p>
            <a:pPr marL="342900" indent="-342900">
              <a:lnSpc>
                <a:spcPct val="100000"/>
              </a:lnSpc>
              <a:spcBef>
                <a:spcPts val="0"/>
              </a:spcBef>
              <a:spcAft>
                <a:spcPts val="600"/>
              </a:spcAft>
              <a:buFont typeface="Arial" panose="020B0604020202020204" pitchFamily="34" charset="0"/>
              <a:buChar char="•"/>
            </a:pPr>
            <a:r>
              <a:rPr lang="en-US" sz="2000"/>
              <a:t>Policy statement, notice to the public, complaint form</a:t>
            </a:r>
          </a:p>
          <a:p>
            <a:pPr>
              <a:lnSpc>
                <a:spcPct val="100000"/>
              </a:lnSpc>
              <a:spcBef>
                <a:spcPts val="0"/>
              </a:spcBef>
              <a:spcAft>
                <a:spcPts val="600"/>
              </a:spcAft>
            </a:pPr>
            <a:endParaRPr lang="en-US"/>
          </a:p>
          <a:p>
            <a:pPr>
              <a:lnSpc>
                <a:spcPct val="100000"/>
              </a:lnSpc>
              <a:spcBef>
                <a:spcPts val="0"/>
              </a:spcBef>
              <a:spcAft>
                <a:spcPts val="600"/>
              </a:spcAft>
            </a:pPr>
            <a:r>
              <a:rPr lang="en-US"/>
              <a:t>Standard Assurances</a:t>
            </a:r>
          </a:p>
          <a:p>
            <a:pPr marL="342900" indent="-342900">
              <a:lnSpc>
                <a:spcPct val="100000"/>
              </a:lnSpc>
              <a:spcBef>
                <a:spcPts val="0"/>
              </a:spcBef>
              <a:spcAft>
                <a:spcPts val="600"/>
              </a:spcAft>
              <a:buFont typeface="Arial" panose="020B0604020202020204" pitchFamily="34" charset="0"/>
              <a:buChar char="•"/>
            </a:pPr>
            <a:r>
              <a:rPr lang="en-US" sz="2000"/>
              <a:t>Must keep identical to original USDOT contract</a:t>
            </a:r>
          </a:p>
          <a:p>
            <a:pPr marL="342900" indent="-342900">
              <a:lnSpc>
                <a:spcPct val="100000"/>
              </a:lnSpc>
              <a:spcBef>
                <a:spcPts val="0"/>
              </a:spcBef>
              <a:spcAft>
                <a:spcPts val="600"/>
              </a:spcAft>
              <a:buFont typeface="Arial" panose="020B0604020202020204" pitchFamily="34" charset="0"/>
              <a:buChar char="•"/>
            </a:pPr>
            <a:r>
              <a:rPr lang="en-US" sz="2000"/>
              <a:t>Only change organization specific language</a:t>
            </a:r>
          </a:p>
        </p:txBody>
      </p:sp>
      <p:sp>
        <p:nvSpPr>
          <p:cNvPr id="17" name="Slide Number Placeholder 16">
            <a:extLst>
              <a:ext uri="{FF2B5EF4-FFF2-40B4-BE49-F238E27FC236}">
                <a16:creationId xmlns:a16="http://schemas.microsoft.com/office/drawing/2014/main" id="{B8131E96-3A9F-4D7B-385B-965D607B41E0}"/>
              </a:ext>
            </a:extLst>
          </p:cNvPr>
          <p:cNvSpPr>
            <a:spLocks noGrp="1"/>
          </p:cNvSpPr>
          <p:nvPr>
            <p:ph type="sldNum" sz="quarter" idx="12"/>
          </p:nvPr>
        </p:nvSpPr>
        <p:spPr/>
        <p:txBody>
          <a:bodyPr/>
          <a:lstStyle/>
          <a:p>
            <a:fld id="{294A09A9-5501-47C1-A89A-A340965A2BE2}" type="slidenum">
              <a:rPr lang="en-US" smtClean="0"/>
              <a:pPr/>
              <a:t>17</a:t>
            </a:fld>
            <a:endParaRPr lang="en-US"/>
          </a:p>
        </p:txBody>
      </p:sp>
    </p:spTree>
    <p:extLst>
      <p:ext uri="{BB962C8B-B14F-4D97-AF65-F5344CB8AC3E}">
        <p14:creationId xmlns:p14="http://schemas.microsoft.com/office/powerpoint/2010/main" val="74424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115741C-5057-572F-545D-936607CE7A61}"/>
              </a:ext>
            </a:extLst>
          </p:cNvPr>
          <p:cNvSpPr>
            <a:spLocks noGrp="1"/>
          </p:cNvSpPr>
          <p:nvPr>
            <p:ph type="title"/>
          </p:nvPr>
        </p:nvSpPr>
        <p:spPr/>
        <p:txBody>
          <a:bodyPr/>
          <a:lstStyle/>
          <a:p>
            <a:pPr algn="ctr"/>
            <a:r>
              <a:rPr lang="en-US"/>
              <a:t>Title VI Plan Updates</a:t>
            </a:r>
          </a:p>
        </p:txBody>
      </p:sp>
      <p:sp>
        <p:nvSpPr>
          <p:cNvPr id="19" name="Text Placeholder 18">
            <a:extLst>
              <a:ext uri="{FF2B5EF4-FFF2-40B4-BE49-F238E27FC236}">
                <a16:creationId xmlns:a16="http://schemas.microsoft.com/office/drawing/2014/main" id="{5E15FC3C-4506-1015-B683-0254F194E5C5}"/>
              </a:ext>
            </a:extLst>
          </p:cNvPr>
          <p:cNvSpPr>
            <a:spLocks noGrp="1"/>
          </p:cNvSpPr>
          <p:nvPr>
            <p:ph type="body" idx="1"/>
          </p:nvPr>
        </p:nvSpPr>
        <p:spPr/>
        <p:txBody>
          <a:bodyPr vert="horz" lIns="91440" tIns="45720" rIns="91440" bIns="45720" rtlCol="0" anchor="t">
            <a:normAutofit/>
          </a:bodyPr>
          <a:lstStyle/>
          <a:p>
            <a:pPr>
              <a:lnSpc>
                <a:spcPct val="100000"/>
              </a:lnSpc>
              <a:spcBef>
                <a:spcPts val="0"/>
              </a:spcBef>
              <a:spcAft>
                <a:spcPts val="600"/>
              </a:spcAft>
            </a:pPr>
            <a:r>
              <a:rPr lang="en-US"/>
              <a:t>Complaint Procedures</a:t>
            </a:r>
          </a:p>
          <a:p>
            <a:pPr marL="342900" indent="-342900">
              <a:lnSpc>
                <a:spcPct val="100000"/>
              </a:lnSpc>
              <a:spcBef>
                <a:spcPts val="0"/>
              </a:spcBef>
              <a:spcAft>
                <a:spcPts val="600"/>
              </a:spcAft>
              <a:buFont typeface="Arial" panose="020B0604020202020204" pitchFamily="34" charset="0"/>
              <a:buChar char="•"/>
            </a:pPr>
            <a:r>
              <a:rPr lang="en-US" sz="2000"/>
              <a:t>ALL Title VI complaints routed to FHWA Headquarters - Office of Civil Rights</a:t>
            </a:r>
          </a:p>
          <a:p>
            <a:pPr marL="342900" indent="-342900">
              <a:lnSpc>
                <a:spcPct val="100000"/>
              </a:lnSpc>
              <a:spcBef>
                <a:spcPts val="0"/>
              </a:spcBef>
              <a:spcAft>
                <a:spcPts val="600"/>
              </a:spcAft>
              <a:buFont typeface="Arial" panose="020B0604020202020204" pitchFamily="34" charset="0"/>
              <a:buChar char="•"/>
            </a:pPr>
            <a:r>
              <a:rPr lang="en-US" sz="2000"/>
              <a:t>FHWA determines if complaint is accepted or dismissed</a:t>
            </a:r>
          </a:p>
          <a:p>
            <a:pPr marL="342900" indent="-342900">
              <a:lnSpc>
                <a:spcPct val="100000"/>
              </a:lnSpc>
              <a:spcBef>
                <a:spcPts val="0"/>
              </a:spcBef>
              <a:spcAft>
                <a:spcPts val="600"/>
              </a:spcAft>
              <a:buFont typeface="Arial" panose="020B0604020202020204" pitchFamily="34" charset="0"/>
              <a:buChar char="•"/>
            </a:pPr>
            <a:r>
              <a:rPr lang="en-US" sz="2000"/>
              <a:t>If accepted, FHWA will conduct the investigation</a:t>
            </a:r>
          </a:p>
          <a:p>
            <a:pPr marL="342900" indent="-342900">
              <a:lnSpc>
                <a:spcPct val="100000"/>
              </a:lnSpc>
              <a:spcBef>
                <a:spcPts val="0"/>
              </a:spcBef>
              <a:spcAft>
                <a:spcPts val="600"/>
              </a:spcAft>
              <a:buFont typeface="Arial" panose="020B0604020202020204" pitchFamily="34" charset="0"/>
              <a:buChar char="•"/>
            </a:pPr>
            <a:r>
              <a:rPr lang="en-US" sz="2000"/>
              <a:t>FHWA issues Letter of Finding at conclusion of investigation</a:t>
            </a:r>
          </a:p>
        </p:txBody>
      </p:sp>
      <p:sp>
        <p:nvSpPr>
          <p:cNvPr id="17" name="Slide Number Placeholder 16">
            <a:extLst>
              <a:ext uri="{FF2B5EF4-FFF2-40B4-BE49-F238E27FC236}">
                <a16:creationId xmlns:a16="http://schemas.microsoft.com/office/drawing/2014/main" id="{B8131E96-3A9F-4D7B-385B-965D607B41E0}"/>
              </a:ext>
            </a:extLst>
          </p:cNvPr>
          <p:cNvSpPr>
            <a:spLocks noGrp="1"/>
          </p:cNvSpPr>
          <p:nvPr>
            <p:ph type="sldNum" sz="quarter" idx="12"/>
          </p:nvPr>
        </p:nvSpPr>
        <p:spPr/>
        <p:txBody>
          <a:bodyPr/>
          <a:lstStyle/>
          <a:p>
            <a:fld id="{294A09A9-5501-47C1-A89A-A340965A2BE2}" type="slidenum">
              <a:rPr lang="en-US" smtClean="0"/>
              <a:pPr/>
              <a:t>18</a:t>
            </a:fld>
            <a:endParaRPr lang="en-US"/>
          </a:p>
        </p:txBody>
      </p:sp>
    </p:spTree>
    <p:extLst>
      <p:ext uri="{BB962C8B-B14F-4D97-AF65-F5344CB8AC3E}">
        <p14:creationId xmlns:p14="http://schemas.microsoft.com/office/powerpoint/2010/main" val="1096733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630E181-B9DE-28A3-C906-816D71BE8250}"/>
              </a:ext>
            </a:extLst>
          </p:cNvPr>
          <p:cNvSpPr>
            <a:spLocks noGrp="1"/>
          </p:cNvSpPr>
          <p:nvPr>
            <p:ph type="title"/>
          </p:nvPr>
        </p:nvSpPr>
        <p:spPr/>
        <p:txBody>
          <a:bodyPr/>
          <a:lstStyle/>
          <a:p>
            <a:pPr algn="ctr"/>
            <a:r>
              <a:rPr lang="en-US"/>
              <a:t>Sub-Recipient On-Site Review</a:t>
            </a:r>
          </a:p>
        </p:txBody>
      </p:sp>
      <p:sp>
        <p:nvSpPr>
          <p:cNvPr id="19" name="Content Placeholder 18">
            <a:extLst>
              <a:ext uri="{FF2B5EF4-FFF2-40B4-BE49-F238E27FC236}">
                <a16:creationId xmlns:a16="http://schemas.microsoft.com/office/drawing/2014/main" id="{FCB6426C-E9E7-1927-437A-547393C3B03A}"/>
              </a:ext>
            </a:extLst>
          </p:cNvPr>
          <p:cNvSpPr>
            <a:spLocks noGrp="1"/>
          </p:cNvSpPr>
          <p:nvPr>
            <p:ph idx="1"/>
          </p:nvPr>
        </p:nvSpPr>
        <p:spPr>
          <a:xfrm>
            <a:off x="1167493" y="2017467"/>
            <a:ext cx="9779182" cy="3718315"/>
          </a:xfrm>
        </p:spPr>
        <p:txBody>
          <a:bodyPr>
            <a:normAutofit/>
          </a:bodyPr>
          <a:lstStyle/>
          <a:p>
            <a:pPr>
              <a:lnSpc>
                <a:spcPct val="100000"/>
              </a:lnSpc>
              <a:spcBef>
                <a:spcPts val="0"/>
              </a:spcBef>
              <a:spcAft>
                <a:spcPts val="600"/>
              </a:spcAft>
            </a:pPr>
            <a:r>
              <a:rPr lang="en-US" sz="2400"/>
              <a:t>Questionnaire </a:t>
            </a:r>
          </a:p>
          <a:p>
            <a:pPr marL="342900" indent="-342900">
              <a:lnSpc>
                <a:spcPct val="100000"/>
              </a:lnSpc>
              <a:spcBef>
                <a:spcPts val="0"/>
              </a:spcBef>
              <a:spcAft>
                <a:spcPts val="600"/>
              </a:spcAft>
              <a:buFont typeface="Arial" panose="020B0604020202020204" pitchFamily="34" charset="0"/>
              <a:buChar char="•"/>
            </a:pPr>
            <a:r>
              <a:rPr lang="en-US" sz="2000"/>
              <a:t>Used to identify any shortfalls or areas needing improvement in the implementation of your Title VI Program.</a:t>
            </a:r>
          </a:p>
          <a:p>
            <a:pPr>
              <a:lnSpc>
                <a:spcPct val="100000"/>
              </a:lnSpc>
              <a:spcBef>
                <a:spcPts val="0"/>
              </a:spcBef>
              <a:spcAft>
                <a:spcPts val="600"/>
              </a:spcAft>
            </a:pPr>
            <a:endParaRPr lang="en-US" sz="2400"/>
          </a:p>
          <a:p>
            <a:pPr>
              <a:lnSpc>
                <a:spcPct val="100000"/>
              </a:lnSpc>
              <a:spcBef>
                <a:spcPts val="0"/>
              </a:spcBef>
              <a:spcAft>
                <a:spcPts val="600"/>
              </a:spcAft>
            </a:pPr>
            <a:r>
              <a:rPr lang="en-US" sz="2400"/>
              <a:t>Federal labor laws poster</a:t>
            </a:r>
          </a:p>
          <a:p>
            <a:pPr marL="342900" indent="-342900">
              <a:lnSpc>
                <a:spcPct val="100000"/>
              </a:lnSpc>
              <a:spcBef>
                <a:spcPts val="0"/>
              </a:spcBef>
              <a:spcAft>
                <a:spcPts val="600"/>
              </a:spcAft>
              <a:buFont typeface="Arial" panose="020B0604020202020204" pitchFamily="34" charset="0"/>
              <a:buChar char="•"/>
            </a:pPr>
            <a:r>
              <a:rPr lang="en-US" sz="2000"/>
              <a:t>Posted in an employee common area.</a:t>
            </a:r>
          </a:p>
          <a:p>
            <a:pPr>
              <a:lnSpc>
                <a:spcPct val="100000"/>
              </a:lnSpc>
              <a:spcBef>
                <a:spcPts val="0"/>
              </a:spcBef>
              <a:spcAft>
                <a:spcPts val="600"/>
              </a:spcAft>
            </a:pPr>
            <a:endParaRPr lang="en-US" sz="2400"/>
          </a:p>
          <a:p>
            <a:pPr>
              <a:lnSpc>
                <a:spcPct val="100000"/>
              </a:lnSpc>
              <a:spcBef>
                <a:spcPts val="0"/>
              </a:spcBef>
              <a:spcAft>
                <a:spcPts val="600"/>
              </a:spcAft>
            </a:pPr>
            <a:r>
              <a:rPr lang="en-US" sz="2400"/>
              <a:t>Title VI Notice to the Public</a:t>
            </a:r>
          </a:p>
          <a:p>
            <a:pPr marL="342900" indent="-342900">
              <a:lnSpc>
                <a:spcPct val="100000"/>
              </a:lnSpc>
              <a:spcBef>
                <a:spcPts val="0"/>
              </a:spcBef>
              <a:spcAft>
                <a:spcPts val="600"/>
              </a:spcAft>
              <a:buFont typeface="Arial" panose="020B0604020202020204" pitchFamily="34" charset="0"/>
              <a:buChar char="•"/>
            </a:pPr>
            <a:r>
              <a:rPr lang="en-US" sz="2000"/>
              <a:t>Posted in the lobby or other area accessible by the public.</a:t>
            </a:r>
          </a:p>
        </p:txBody>
      </p:sp>
      <p:sp>
        <p:nvSpPr>
          <p:cNvPr id="17" name="Slide Number Placeholder 16">
            <a:extLst>
              <a:ext uri="{FF2B5EF4-FFF2-40B4-BE49-F238E27FC236}">
                <a16:creationId xmlns:a16="http://schemas.microsoft.com/office/drawing/2014/main" id="{94966762-30F2-3892-7D12-A0B395F98310}"/>
              </a:ext>
            </a:extLst>
          </p:cNvPr>
          <p:cNvSpPr>
            <a:spLocks noGrp="1"/>
          </p:cNvSpPr>
          <p:nvPr>
            <p:ph type="sldNum" sz="quarter" idx="4"/>
          </p:nvPr>
        </p:nvSpPr>
        <p:spPr/>
        <p:txBody>
          <a:bodyPr/>
          <a:lstStyle/>
          <a:p>
            <a:fld id="{294A09A9-5501-47C1-A89A-A340965A2BE2}" type="slidenum">
              <a:rPr lang="en-US" smtClean="0"/>
              <a:pPr/>
              <a:t>19</a:t>
            </a:fld>
            <a:endParaRPr lang="en-US"/>
          </a:p>
        </p:txBody>
      </p:sp>
    </p:spTree>
    <p:extLst>
      <p:ext uri="{BB962C8B-B14F-4D97-AF65-F5344CB8AC3E}">
        <p14:creationId xmlns:p14="http://schemas.microsoft.com/office/powerpoint/2010/main" val="249462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136526"/>
            <a:ext cx="9779183" cy="1570038"/>
          </a:xfrm>
        </p:spPr>
        <p:txBody>
          <a:bodyPr/>
          <a:lstStyle/>
          <a:p>
            <a:r>
              <a:rPr lang="en-US"/>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pPr>
              <a:lnSpc>
                <a:spcPct val="100000"/>
              </a:lnSpc>
              <a:spcBef>
                <a:spcPts val="0"/>
              </a:spcBef>
              <a:spcAft>
                <a:spcPts val="600"/>
              </a:spcAft>
            </a:pPr>
            <a:r>
              <a:rPr lang="en-US" sz="2400"/>
              <a:t>Introduction</a:t>
            </a:r>
          </a:p>
          <a:p>
            <a:pPr>
              <a:lnSpc>
                <a:spcPct val="100000"/>
              </a:lnSpc>
              <a:spcBef>
                <a:spcPts val="0"/>
              </a:spcBef>
              <a:spcAft>
                <a:spcPts val="600"/>
              </a:spcAft>
            </a:pPr>
            <a:r>
              <a:rPr lang="en-US" sz="2400"/>
              <a:t>Internal Review</a:t>
            </a:r>
          </a:p>
          <a:p>
            <a:pPr>
              <a:lnSpc>
                <a:spcPct val="100000"/>
              </a:lnSpc>
              <a:spcBef>
                <a:spcPts val="0"/>
              </a:spcBef>
              <a:spcAft>
                <a:spcPts val="600"/>
              </a:spcAft>
            </a:pPr>
            <a:r>
              <a:rPr lang="en-US" sz="2400"/>
              <a:t>Activities to Ensure Nondiscrimination</a:t>
            </a:r>
          </a:p>
          <a:p>
            <a:pPr>
              <a:lnSpc>
                <a:spcPct val="100000"/>
              </a:lnSpc>
              <a:spcBef>
                <a:spcPts val="0"/>
              </a:spcBef>
              <a:spcAft>
                <a:spcPts val="600"/>
              </a:spcAft>
            </a:pPr>
            <a:r>
              <a:rPr lang="en-US" sz="2400"/>
              <a:t>Meet Our Team</a:t>
            </a:r>
          </a:p>
          <a:p>
            <a:pPr>
              <a:lnSpc>
                <a:spcPct val="100000"/>
              </a:lnSpc>
              <a:spcBef>
                <a:spcPts val="0"/>
              </a:spcBef>
              <a:spcAft>
                <a:spcPts val="600"/>
              </a:spcAft>
            </a:pPr>
            <a:r>
              <a:rPr lang="en-US" sz="2400"/>
              <a:t>General Guidelines</a:t>
            </a:r>
          </a:p>
          <a:p>
            <a:pPr>
              <a:lnSpc>
                <a:spcPct val="100000"/>
              </a:lnSpc>
              <a:spcBef>
                <a:spcPts val="0"/>
              </a:spcBef>
              <a:spcAft>
                <a:spcPts val="600"/>
              </a:spcAft>
            </a:pPr>
            <a:r>
              <a:rPr lang="en-US" sz="2400"/>
              <a:t>External Review</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a:p>
        </p:txBody>
      </p:sp>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167492" y="136526"/>
            <a:ext cx="9779183" cy="1570038"/>
          </a:xfrm>
        </p:spPr>
        <p:txBody>
          <a:bodyPr/>
          <a:lstStyle/>
          <a:p>
            <a:r>
              <a:rPr lang="en-US"/>
              <a:t>Introduction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167492" y="2653167"/>
            <a:ext cx="9779183" cy="3436483"/>
          </a:xfrm>
        </p:spPr>
        <p:txBody>
          <a:bodyPr vert="horz" lIns="91440" tIns="45720" rIns="91440" bIns="45720" rtlCol="0" anchor="t">
            <a:normAutofit/>
          </a:bodyPr>
          <a:lstStyle/>
          <a:p>
            <a:pPr>
              <a:lnSpc>
                <a:spcPct val="110000"/>
              </a:lnSpc>
              <a:spcBef>
                <a:spcPts val="0"/>
              </a:spcBef>
              <a:spcAft>
                <a:spcPts val="600"/>
              </a:spcAft>
            </a:pPr>
            <a:r>
              <a:rPr lang="en-US"/>
              <a:t>The Biden administration has put renewed emphasis on certain Civil Rights programs and because of that, the administration has tasked federal agencies with improving their oversight of these programs. Title VI is one of those programs that is being looked at more closely now than before. We were provided with insight on how our KYTC Title VI implementation plan is to look and what items FHWA will be looking for when KYTC Civil Rights submits their implementation plan to Federal Highways for review.</a:t>
            </a: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3</a:t>
            </a:fld>
            <a:endParaRPr lang="en-US"/>
          </a:p>
        </p:txBody>
      </p:sp>
    </p:spTree>
    <p:extLst>
      <p:ext uri="{BB962C8B-B14F-4D97-AF65-F5344CB8AC3E}">
        <p14:creationId xmlns:p14="http://schemas.microsoft.com/office/powerpoint/2010/main" val="163979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77553"/>
            <a:ext cx="6245912" cy="3269447"/>
          </a:xfrm>
        </p:spPr>
        <p:txBody>
          <a:bodyPr/>
          <a:lstStyle/>
          <a:p>
            <a:r>
              <a:rPr lang="en-US" sz="5400"/>
              <a:t>Internal Review </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4" y="3492896"/>
            <a:ext cx="6245912" cy="1364854"/>
          </a:xfrm>
        </p:spPr>
        <p:txBody>
          <a:bodyPr vert="horz" lIns="91440" tIns="45720" rIns="91440" bIns="45720" rtlCol="0" anchor="t">
            <a:normAutofit/>
          </a:bodyPr>
          <a:lstStyle/>
          <a:p>
            <a:pPr>
              <a:lnSpc>
                <a:spcPct val="100000"/>
              </a:lnSpc>
              <a:spcBef>
                <a:spcPts val="0"/>
              </a:spcBef>
              <a:spcAft>
                <a:spcPts val="600"/>
              </a:spcAft>
            </a:pPr>
            <a:r>
              <a:rPr lang="en-US" sz="2400"/>
              <a:t>Year One: Planning</a:t>
            </a:r>
          </a:p>
          <a:p>
            <a:pPr>
              <a:lnSpc>
                <a:spcPct val="100000"/>
              </a:lnSpc>
              <a:spcBef>
                <a:spcPts val="0"/>
              </a:spcBef>
              <a:spcAft>
                <a:spcPts val="600"/>
              </a:spcAft>
            </a:pPr>
            <a:r>
              <a:rPr lang="en-US" sz="2400"/>
              <a:t>Year Two: Environmental Analysis</a:t>
            </a:r>
          </a:p>
          <a:p>
            <a:pPr>
              <a:lnSpc>
                <a:spcPct val="100000"/>
              </a:lnSpc>
              <a:spcBef>
                <a:spcPts val="0"/>
              </a:spcBef>
              <a:spcAft>
                <a:spcPts val="600"/>
              </a:spcAft>
            </a:pPr>
            <a:r>
              <a:rPr lang="en-US" sz="2400"/>
              <a:t>Year Three: Construction and Right of Way</a:t>
            </a:r>
          </a:p>
        </p:txBody>
      </p:sp>
    </p:spTree>
    <p:extLst>
      <p:ext uri="{BB962C8B-B14F-4D97-AF65-F5344CB8AC3E}">
        <p14:creationId xmlns:p14="http://schemas.microsoft.com/office/powerpoint/2010/main" val="34467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BD8F-F9FE-69D0-9229-9F5B285B21C4}"/>
              </a:ext>
            </a:extLst>
          </p:cNvPr>
          <p:cNvSpPr>
            <a:spLocks noGrp="1"/>
          </p:cNvSpPr>
          <p:nvPr>
            <p:ph type="title"/>
          </p:nvPr>
        </p:nvSpPr>
        <p:spPr/>
        <p:txBody>
          <a:bodyPr/>
          <a:lstStyle/>
          <a:p>
            <a:pPr algn="ctr"/>
            <a:r>
              <a:rPr lang="en-US"/>
              <a:t>Activities to Ensure Nondiscrimination</a:t>
            </a:r>
          </a:p>
        </p:txBody>
      </p:sp>
      <p:sp>
        <p:nvSpPr>
          <p:cNvPr id="3" name="Content Placeholder 2">
            <a:extLst>
              <a:ext uri="{FF2B5EF4-FFF2-40B4-BE49-F238E27FC236}">
                <a16:creationId xmlns:a16="http://schemas.microsoft.com/office/drawing/2014/main" id="{13DE134F-E557-6ECD-8C1B-A3D576B3D584}"/>
              </a:ext>
            </a:extLst>
          </p:cNvPr>
          <p:cNvSpPr>
            <a:spLocks noGrp="1"/>
          </p:cNvSpPr>
          <p:nvPr>
            <p:ph idx="1"/>
          </p:nvPr>
        </p:nvSpPr>
        <p:spPr/>
        <p:txBody>
          <a:bodyPr/>
          <a:lstStyle/>
          <a:p>
            <a:pPr marL="342900" indent="-342900">
              <a:lnSpc>
                <a:spcPct val="100000"/>
              </a:lnSpc>
              <a:spcBef>
                <a:spcPts val="0"/>
              </a:spcBef>
              <a:spcAft>
                <a:spcPts val="600"/>
              </a:spcAft>
              <a:buFont typeface="Arial" panose="020B0604020202020204" pitchFamily="34" charset="0"/>
              <a:buChar char="•"/>
            </a:pPr>
            <a:r>
              <a:rPr lang="en-US" sz="2400"/>
              <a:t>Desk Audits</a:t>
            </a:r>
          </a:p>
          <a:p>
            <a:pPr marL="342900" indent="-342900">
              <a:lnSpc>
                <a:spcPct val="100000"/>
              </a:lnSpc>
              <a:spcBef>
                <a:spcPts val="0"/>
              </a:spcBef>
              <a:spcAft>
                <a:spcPts val="600"/>
              </a:spcAft>
              <a:buFont typeface="Arial" panose="020B0604020202020204" pitchFamily="34" charset="0"/>
              <a:buChar char="•"/>
            </a:pPr>
            <a:r>
              <a:rPr lang="en-US" sz="2400"/>
              <a:t>Interviews</a:t>
            </a:r>
          </a:p>
          <a:p>
            <a:pPr marL="342900" indent="-342900">
              <a:lnSpc>
                <a:spcPct val="100000"/>
              </a:lnSpc>
              <a:spcBef>
                <a:spcPts val="0"/>
              </a:spcBef>
              <a:spcAft>
                <a:spcPts val="600"/>
              </a:spcAft>
              <a:buFont typeface="Arial" panose="020B0604020202020204" pitchFamily="34" charset="0"/>
              <a:buChar char="•"/>
            </a:pPr>
            <a:r>
              <a:rPr lang="en-US" sz="2400"/>
              <a:t>Shadowing</a:t>
            </a:r>
          </a:p>
          <a:p>
            <a:pPr marL="342900" indent="-342900">
              <a:lnSpc>
                <a:spcPct val="100000"/>
              </a:lnSpc>
              <a:spcBef>
                <a:spcPts val="0"/>
              </a:spcBef>
              <a:spcAft>
                <a:spcPts val="600"/>
              </a:spcAft>
              <a:buFont typeface="Arial" panose="020B0604020202020204" pitchFamily="34" charset="0"/>
              <a:buChar char="•"/>
            </a:pPr>
            <a:r>
              <a:rPr lang="en-US" sz="2400"/>
              <a:t>Technical Assistance</a:t>
            </a:r>
          </a:p>
          <a:p>
            <a:pPr marL="342900" indent="-342900">
              <a:lnSpc>
                <a:spcPct val="100000"/>
              </a:lnSpc>
              <a:spcBef>
                <a:spcPts val="0"/>
              </a:spcBef>
              <a:spcAft>
                <a:spcPts val="600"/>
              </a:spcAft>
              <a:buFont typeface="Arial" panose="020B0604020202020204" pitchFamily="34" charset="0"/>
              <a:buChar char="•"/>
            </a:pPr>
            <a:r>
              <a:rPr lang="en-US" sz="2400"/>
              <a:t>Attendance at Public Outreach Events</a:t>
            </a:r>
          </a:p>
        </p:txBody>
      </p:sp>
      <p:sp>
        <p:nvSpPr>
          <p:cNvPr id="6" name="Slide Number Placeholder 5">
            <a:extLst>
              <a:ext uri="{FF2B5EF4-FFF2-40B4-BE49-F238E27FC236}">
                <a16:creationId xmlns:a16="http://schemas.microsoft.com/office/drawing/2014/main" id="{0A6C1784-34AE-D1C0-7AAF-2044ABED0F32}"/>
              </a:ext>
            </a:extLst>
          </p:cNvPr>
          <p:cNvSpPr>
            <a:spLocks noGrp="1"/>
          </p:cNvSpPr>
          <p:nvPr>
            <p:ph type="sldNum" sz="quarter" idx="4"/>
          </p:nvPr>
        </p:nvSpPr>
        <p:spPr/>
        <p:txBody>
          <a:bodyPr/>
          <a:lstStyle/>
          <a:p>
            <a:fld id="{294A09A9-5501-47C1-A89A-A340965A2BE2}" type="slidenum">
              <a:rPr lang="en-US" smtClean="0"/>
              <a:pPr/>
              <a:t>5</a:t>
            </a:fld>
            <a:endParaRPr lang="en-US"/>
          </a:p>
        </p:txBody>
      </p:sp>
    </p:spTree>
    <p:extLst>
      <p:ext uri="{BB962C8B-B14F-4D97-AF65-F5344CB8AC3E}">
        <p14:creationId xmlns:p14="http://schemas.microsoft.com/office/powerpoint/2010/main" val="121003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65A7-995A-9F45-891C-82D9B9D40801}"/>
              </a:ext>
            </a:extLst>
          </p:cNvPr>
          <p:cNvSpPr>
            <a:spLocks noGrp="1"/>
          </p:cNvSpPr>
          <p:nvPr>
            <p:ph type="title"/>
          </p:nvPr>
        </p:nvSpPr>
        <p:spPr/>
        <p:txBody>
          <a:bodyPr>
            <a:normAutofit/>
          </a:bodyPr>
          <a:lstStyle/>
          <a:p>
            <a:pPr algn="ctr"/>
            <a:r>
              <a:rPr lang="en-US"/>
              <a:t>Desk Audits</a:t>
            </a:r>
          </a:p>
        </p:txBody>
      </p:sp>
      <p:sp>
        <p:nvSpPr>
          <p:cNvPr id="13" name="Text Placeholder 5">
            <a:extLst>
              <a:ext uri="{FF2B5EF4-FFF2-40B4-BE49-F238E27FC236}">
                <a16:creationId xmlns:a16="http://schemas.microsoft.com/office/drawing/2014/main" id="{6118A1B7-08BA-6B43-BBA8-952377DF944D}"/>
              </a:ext>
            </a:extLst>
          </p:cNvPr>
          <p:cNvSpPr>
            <a:spLocks noGrp="1"/>
          </p:cNvSpPr>
          <p:nvPr>
            <p:ph type="body" idx="1"/>
          </p:nvPr>
        </p:nvSpPr>
        <p:spPr/>
        <p:txBody>
          <a:bodyPr/>
          <a:lstStyle/>
          <a:p>
            <a:pPr>
              <a:lnSpc>
                <a:spcPct val="100000"/>
              </a:lnSpc>
              <a:spcBef>
                <a:spcPts val="0"/>
              </a:spcBef>
              <a:spcAft>
                <a:spcPts val="600"/>
              </a:spcAft>
            </a:pPr>
            <a:r>
              <a:rPr lang="en-US"/>
              <a:t>By requesting and reviewing the documents used by KYTC’s program areas, the Title VI staff can determine the extent to which Title VI activities are woven into the activities of those units. This review looks primarily for the presence of standard Title VI assurance language, as needed. This is also and opportunity for KYTC’s Title VI staff to identify opportunities for Title VI data gathering and/or training opportunities.</a:t>
            </a:r>
          </a:p>
        </p:txBody>
      </p:sp>
      <p:sp>
        <p:nvSpPr>
          <p:cNvPr id="5" name="Slide Number Placeholder 4">
            <a:extLst>
              <a:ext uri="{FF2B5EF4-FFF2-40B4-BE49-F238E27FC236}">
                <a16:creationId xmlns:a16="http://schemas.microsoft.com/office/drawing/2014/main" id="{7003A5E2-8F37-D546-BCD9-24A2037BB54D}"/>
              </a:ext>
            </a:extLst>
          </p:cNvPr>
          <p:cNvSpPr>
            <a:spLocks noGrp="1"/>
          </p:cNvSpPr>
          <p:nvPr>
            <p:ph type="sldNum" sz="quarter" idx="12"/>
          </p:nvPr>
        </p:nvSpPr>
        <p:spPr/>
        <p:txBody>
          <a:bodyPr/>
          <a:lstStyle/>
          <a:p>
            <a:fld id="{294A09A9-5501-47C1-A89A-A340965A2BE2}" type="slidenum">
              <a:rPr lang="en-US" smtClean="0"/>
              <a:pPr/>
              <a:t>6</a:t>
            </a:fld>
            <a:endParaRPr lang="en-US"/>
          </a:p>
        </p:txBody>
      </p:sp>
    </p:spTree>
    <p:extLst>
      <p:ext uri="{BB962C8B-B14F-4D97-AF65-F5344CB8AC3E}">
        <p14:creationId xmlns:p14="http://schemas.microsoft.com/office/powerpoint/2010/main" val="263998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AC11CC-7DBC-08DD-963B-87E6B24CA3A7}"/>
              </a:ext>
            </a:extLst>
          </p:cNvPr>
          <p:cNvSpPr>
            <a:spLocks noGrp="1"/>
          </p:cNvSpPr>
          <p:nvPr>
            <p:ph type="title"/>
          </p:nvPr>
        </p:nvSpPr>
        <p:spPr/>
        <p:txBody>
          <a:bodyPr/>
          <a:lstStyle/>
          <a:p>
            <a:pPr algn="ctr"/>
            <a:r>
              <a:rPr lang="en-US"/>
              <a:t>Interviews</a:t>
            </a:r>
            <a:endParaRPr lang="en-US" sz="5400"/>
          </a:p>
        </p:txBody>
      </p:sp>
      <p:sp>
        <p:nvSpPr>
          <p:cNvPr id="10" name="Text Placeholder 9">
            <a:extLst>
              <a:ext uri="{FF2B5EF4-FFF2-40B4-BE49-F238E27FC236}">
                <a16:creationId xmlns:a16="http://schemas.microsoft.com/office/drawing/2014/main" id="{4D119B3D-8616-691B-0BC3-BA663201CAB2}"/>
              </a:ext>
            </a:extLst>
          </p:cNvPr>
          <p:cNvSpPr>
            <a:spLocks noGrp="1"/>
          </p:cNvSpPr>
          <p:nvPr>
            <p:ph type="body" idx="1"/>
          </p:nvPr>
        </p:nvSpPr>
        <p:spPr/>
        <p:txBody>
          <a:bodyPr/>
          <a:lstStyle/>
          <a:p>
            <a:pPr>
              <a:lnSpc>
                <a:spcPct val="100000"/>
              </a:lnSpc>
              <a:spcBef>
                <a:spcPts val="0"/>
              </a:spcBef>
              <a:spcAft>
                <a:spcPts val="600"/>
              </a:spcAft>
            </a:pPr>
            <a:r>
              <a:rPr lang="en-US"/>
              <a:t>KYTC’s Title VI staff relies on in-person interviews of program area staff to determine the extent of compliance with Title VI obligations. These interviews may reach both managerial and frontline staff. The interviews are used to ensure all staff understand the importance of Title VI activities and the resources available to address Title VI concerns. </a:t>
            </a:r>
          </a:p>
        </p:txBody>
      </p:sp>
      <p:sp>
        <p:nvSpPr>
          <p:cNvPr id="8" name="Slide Number Placeholder 7">
            <a:extLst>
              <a:ext uri="{FF2B5EF4-FFF2-40B4-BE49-F238E27FC236}">
                <a16:creationId xmlns:a16="http://schemas.microsoft.com/office/drawing/2014/main" id="{F0B16851-2446-BDD7-8A7A-5CDC9889975C}"/>
              </a:ext>
            </a:extLst>
          </p:cNvPr>
          <p:cNvSpPr>
            <a:spLocks noGrp="1"/>
          </p:cNvSpPr>
          <p:nvPr>
            <p:ph type="sldNum" sz="quarter" idx="12"/>
          </p:nvPr>
        </p:nvSpPr>
        <p:spPr/>
        <p:txBody>
          <a:bodyPr/>
          <a:lstStyle/>
          <a:p>
            <a:fld id="{294A09A9-5501-47C1-A89A-A340965A2BE2}" type="slidenum">
              <a:rPr lang="en-US" smtClean="0"/>
              <a:pPr/>
              <a:t>7</a:t>
            </a:fld>
            <a:endParaRPr lang="en-US"/>
          </a:p>
        </p:txBody>
      </p:sp>
    </p:spTree>
    <p:extLst>
      <p:ext uri="{BB962C8B-B14F-4D97-AF65-F5344CB8AC3E}">
        <p14:creationId xmlns:p14="http://schemas.microsoft.com/office/powerpoint/2010/main" val="166515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630E181-B9DE-28A3-C906-816D71BE8250}"/>
              </a:ext>
            </a:extLst>
          </p:cNvPr>
          <p:cNvSpPr>
            <a:spLocks noGrp="1"/>
          </p:cNvSpPr>
          <p:nvPr>
            <p:ph type="title"/>
          </p:nvPr>
        </p:nvSpPr>
        <p:spPr/>
        <p:txBody>
          <a:bodyPr/>
          <a:lstStyle/>
          <a:p>
            <a:pPr algn="ctr"/>
            <a:r>
              <a:rPr lang="en-US"/>
              <a:t>Shadowing</a:t>
            </a:r>
          </a:p>
        </p:txBody>
      </p:sp>
      <p:sp>
        <p:nvSpPr>
          <p:cNvPr id="19" name="Content Placeholder 18">
            <a:extLst>
              <a:ext uri="{FF2B5EF4-FFF2-40B4-BE49-F238E27FC236}">
                <a16:creationId xmlns:a16="http://schemas.microsoft.com/office/drawing/2014/main" id="{FCB6426C-E9E7-1927-437A-547393C3B03A}"/>
              </a:ext>
            </a:extLst>
          </p:cNvPr>
          <p:cNvSpPr>
            <a:spLocks noGrp="1"/>
          </p:cNvSpPr>
          <p:nvPr>
            <p:ph idx="1"/>
          </p:nvPr>
        </p:nvSpPr>
        <p:spPr/>
        <p:txBody>
          <a:bodyPr>
            <a:normAutofit/>
          </a:bodyPr>
          <a:lstStyle/>
          <a:p>
            <a:pPr>
              <a:lnSpc>
                <a:spcPct val="100000"/>
              </a:lnSpc>
              <a:spcBef>
                <a:spcPts val="0"/>
              </a:spcBef>
              <a:spcAft>
                <a:spcPts val="600"/>
              </a:spcAft>
            </a:pPr>
            <a:r>
              <a:rPr lang="en-US" sz="2400"/>
              <a:t>This describes instances where KYTC’s Title VI staff will accompany program area staff on their business activities in order to better understand the nature of their work (and possible Title VI risk factors therein) as well as monitor staff for compliance with Title VI obligations.</a:t>
            </a:r>
          </a:p>
        </p:txBody>
      </p:sp>
      <p:sp>
        <p:nvSpPr>
          <p:cNvPr id="17" name="Slide Number Placeholder 16">
            <a:extLst>
              <a:ext uri="{FF2B5EF4-FFF2-40B4-BE49-F238E27FC236}">
                <a16:creationId xmlns:a16="http://schemas.microsoft.com/office/drawing/2014/main" id="{94966762-30F2-3892-7D12-A0B395F98310}"/>
              </a:ext>
            </a:extLst>
          </p:cNvPr>
          <p:cNvSpPr>
            <a:spLocks noGrp="1"/>
          </p:cNvSpPr>
          <p:nvPr>
            <p:ph type="sldNum" sz="quarter" idx="4"/>
          </p:nvPr>
        </p:nvSpPr>
        <p:spPr/>
        <p:txBody>
          <a:bodyPr/>
          <a:lstStyle/>
          <a:p>
            <a:fld id="{294A09A9-5501-47C1-A89A-A340965A2BE2}" type="slidenum">
              <a:rPr lang="en-US" smtClean="0"/>
              <a:pPr/>
              <a:t>8</a:t>
            </a:fld>
            <a:endParaRPr lang="en-US"/>
          </a:p>
        </p:txBody>
      </p:sp>
    </p:spTree>
    <p:extLst>
      <p:ext uri="{BB962C8B-B14F-4D97-AF65-F5344CB8AC3E}">
        <p14:creationId xmlns:p14="http://schemas.microsoft.com/office/powerpoint/2010/main" val="227693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630E181-B9DE-28A3-C906-816D71BE8250}"/>
              </a:ext>
            </a:extLst>
          </p:cNvPr>
          <p:cNvSpPr>
            <a:spLocks noGrp="1"/>
          </p:cNvSpPr>
          <p:nvPr>
            <p:ph type="title"/>
          </p:nvPr>
        </p:nvSpPr>
        <p:spPr/>
        <p:txBody>
          <a:bodyPr/>
          <a:lstStyle/>
          <a:p>
            <a:pPr algn="ctr"/>
            <a:r>
              <a:rPr lang="en-US"/>
              <a:t>Technical Assistance</a:t>
            </a:r>
          </a:p>
        </p:txBody>
      </p:sp>
      <p:sp>
        <p:nvSpPr>
          <p:cNvPr id="19" name="Content Placeholder 18">
            <a:extLst>
              <a:ext uri="{FF2B5EF4-FFF2-40B4-BE49-F238E27FC236}">
                <a16:creationId xmlns:a16="http://schemas.microsoft.com/office/drawing/2014/main" id="{FCB6426C-E9E7-1927-437A-547393C3B03A}"/>
              </a:ext>
            </a:extLst>
          </p:cNvPr>
          <p:cNvSpPr>
            <a:spLocks noGrp="1"/>
          </p:cNvSpPr>
          <p:nvPr>
            <p:ph idx="1"/>
          </p:nvPr>
        </p:nvSpPr>
        <p:spPr/>
        <p:txBody>
          <a:bodyPr>
            <a:normAutofit fontScale="92500"/>
          </a:bodyPr>
          <a:lstStyle/>
          <a:p>
            <a:r>
              <a:rPr lang="en-US"/>
              <a:t>KYTC’s Title VI staff provides technical assistance on Title VI compliance across the agency. This can include identifying language needs in impacted communities, informing reasonable accommodation interactive process, developing new methods of data collection and analysis, and providing recommendations on new Title VI related questions and issues. This technical assistance can be prompted by the direct request of program area staff with an opportunity to gauge current levels of Title VI compliance throughout the agency as well as areas for improvement.   </a:t>
            </a:r>
          </a:p>
        </p:txBody>
      </p:sp>
      <p:sp>
        <p:nvSpPr>
          <p:cNvPr id="17" name="Slide Number Placeholder 16">
            <a:extLst>
              <a:ext uri="{FF2B5EF4-FFF2-40B4-BE49-F238E27FC236}">
                <a16:creationId xmlns:a16="http://schemas.microsoft.com/office/drawing/2014/main" id="{94966762-30F2-3892-7D12-A0B395F98310}"/>
              </a:ext>
            </a:extLst>
          </p:cNvPr>
          <p:cNvSpPr>
            <a:spLocks noGrp="1"/>
          </p:cNvSpPr>
          <p:nvPr>
            <p:ph type="sldNum" sz="quarter" idx="4"/>
          </p:nvPr>
        </p:nvSpPr>
        <p:spPr/>
        <p:txBody>
          <a:bodyPr/>
          <a:lstStyle/>
          <a:p>
            <a:fld id="{294A09A9-5501-47C1-A89A-A340965A2BE2}" type="slidenum">
              <a:rPr lang="en-US" smtClean="0"/>
              <a:pPr/>
              <a:t>9</a:t>
            </a:fld>
            <a:endParaRPr lang="en-US"/>
          </a:p>
        </p:txBody>
      </p:sp>
    </p:spTree>
    <p:extLst>
      <p:ext uri="{BB962C8B-B14F-4D97-AF65-F5344CB8AC3E}">
        <p14:creationId xmlns:p14="http://schemas.microsoft.com/office/powerpoint/2010/main" val="3410381652"/>
      </p:ext>
    </p:extLst>
  </p:cSld>
  <p:clrMapOvr>
    <a:masterClrMapping/>
  </p:clrMapOvr>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presentation_Win32_SL_v3" id="{4076E796-F1D4-4536-92F3-AFC92AB14B6B}" vid="{57967FCE-8768-4968-B994-8B7812D48F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AE620AAE2AEB4487F1A743D73B8D7F" ma:contentTypeVersion="0" ma:contentTypeDescription="Create a new document." ma:contentTypeScope="" ma:versionID="65481eb4f3d4be0bc1559c8efc3801e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8D935D-389D-40E1-8AE8-5A46931C4EC9}">
  <ds:schemaRefs>
    <ds:schemaRef ds:uri="http://schemas.microsoft.com/sharepoint/v3/contenttype/forms"/>
  </ds:schemaRefs>
</ds:datastoreItem>
</file>

<file path=customXml/itemProps2.xml><?xml version="1.0" encoding="utf-8"?>
<ds:datastoreItem xmlns:ds="http://schemas.openxmlformats.org/officeDocument/2006/customXml" ds:itemID="{89707EF2-44C3-4749-AAA2-318B02FD2D17}"/>
</file>

<file path=customXml/itemProps3.xml><?xml version="1.0" encoding="utf-8"?>
<ds:datastoreItem xmlns:ds="http://schemas.openxmlformats.org/officeDocument/2006/customXml" ds:itemID="{C325C03C-2AB9-472A-B845-6A8AF27BB7FC}">
  <ds:schemaRef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2006/metadata/properties"/>
    <ds:schemaRef ds:uri="b37ba6dc-f224-4bd7-a767-4e0e7d28d8f3"/>
    <ds:schemaRef ds:uri="3aefb9e7-e4e3-4d18-a515-36ac20fa5e05"/>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{4A3C264B-F4F4-42BD-A765-67A60E14B93C}tf45331398_win32</Template>
  <TotalTime>0</TotalTime>
  <Words>1087</Words>
  <Application>Microsoft Office PowerPoint</Application>
  <PresentationFormat>Widescreen</PresentationFormat>
  <Paragraphs>110</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Tenorite</vt:lpstr>
      <vt:lpstr>Custom</vt:lpstr>
      <vt:lpstr>FHWA Title VI Audit Interpretations</vt:lpstr>
      <vt:lpstr>Agenda</vt:lpstr>
      <vt:lpstr>Introduction</vt:lpstr>
      <vt:lpstr>Internal Review </vt:lpstr>
      <vt:lpstr>Activities to Ensure Nondiscrimination</vt:lpstr>
      <vt:lpstr>Desk Audits</vt:lpstr>
      <vt:lpstr>Interviews</vt:lpstr>
      <vt:lpstr>Shadowing</vt:lpstr>
      <vt:lpstr>Technical Assistance</vt:lpstr>
      <vt:lpstr>Attendance at Public Outreach Events</vt:lpstr>
      <vt:lpstr>General Guidelines</vt:lpstr>
      <vt:lpstr>Process</vt:lpstr>
      <vt:lpstr>Process</vt:lpstr>
      <vt:lpstr>Process</vt:lpstr>
      <vt:lpstr>Meet our team</vt:lpstr>
      <vt:lpstr>External Review</vt:lpstr>
      <vt:lpstr>Title VI Plan Updates</vt:lpstr>
      <vt:lpstr>Title VI Plan Updates</vt:lpstr>
      <vt:lpstr>Sub-Recipient On-Site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FHWA Title VI Audit Interpretations</dc:title>
  <dc:creator>Squire, Tiffany L (KYTC)</dc:creator>
  <cp:lastModifiedBy>Squire, Tiffany L (KYTC)</cp:lastModifiedBy>
  <cp:revision>2</cp:revision>
  <dcterms:created xsi:type="dcterms:W3CDTF">2023-10-13T16:48:27Z</dcterms:created>
  <dcterms:modified xsi:type="dcterms:W3CDTF">2023-10-17T16:13:40Z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0x010100B4AE620AAE2AEB4487F1A743D73B8D7F</vt:lpwstr>
  </property>
  <property fmtid="{D5CDD505-2E9C-101B-9397-08002B2CF9AE}" pid="3" name="MediaServiceImageTags">
    <vt:lpwstr/>
  </property>
</Properties>
</file>